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7"/>
  </p:notesMasterIdLst>
  <p:handoutMasterIdLst>
    <p:handoutMasterId r:id="rId28"/>
  </p:handoutMasterIdLst>
  <p:sldIdLst>
    <p:sldId id="1308" r:id="rId6"/>
    <p:sldId id="1309" r:id="rId7"/>
    <p:sldId id="1310" r:id="rId8"/>
    <p:sldId id="1311" r:id="rId9"/>
    <p:sldId id="1312" r:id="rId10"/>
    <p:sldId id="1313" r:id="rId11"/>
    <p:sldId id="1316" r:id="rId12"/>
    <p:sldId id="1315" r:id="rId13"/>
    <p:sldId id="1317" r:id="rId14"/>
    <p:sldId id="1320" r:id="rId15"/>
    <p:sldId id="1318" r:id="rId16"/>
    <p:sldId id="1319" r:id="rId17"/>
    <p:sldId id="1321" r:id="rId18"/>
    <p:sldId id="1314" r:id="rId19"/>
    <p:sldId id="1322" r:id="rId20"/>
    <p:sldId id="1324" r:id="rId21"/>
    <p:sldId id="1323" r:id="rId22"/>
    <p:sldId id="1325" r:id="rId23"/>
    <p:sldId id="1326" r:id="rId24"/>
    <p:sldId id="1327" r:id="rId25"/>
    <p:sldId id="1248"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ection>
        <p14:section name="Slides Template" id="{5B0B8DFF-57E5-4D4B-BA72-542DF84B8E2F}">
          <p14:sldIdLst>
            <p14:sldId id="1308"/>
            <p14:sldId id="1309"/>
            <p14:sldId id="1310"/>
            <p14:sldId id="1311"/>
            <p14:sldId id="1312"/>
            <p14:sldId id="1313"/>
            <p14:sldId id="1316"/>
            <p14:sldId id="1315"/>
            <p14:sldId id="1317"/>
            <p14:sldId id="1320"/>
            <p14:sldId id="1318"/>
            <p14:sldId id="1319"/>
            <p14:sldId id="1321"/>
            <p14:sldId id="1314"/>
            <p14:sldId id="1322"/>
            <p14:sldId id="1324"/>
            <p14:sldId id="1323"/>
            <p14:sldId id="1325"/>
            <p14:sldId id="1326"/>
            <p14:sldId id="1327"/>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FFFF"/>
    <a:srgbClr val="737373"/>
    <a:srgbClr val="525252"/>
    <a:srgbClr val="0078D7"/>
    <a:srgbClr val="B4009E"/>
    <a:srgbClr val="E3008C"/>
    <a:srgbClr val="107C10"/>
    <a:srgbClr val="004B5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6061" autoAdjust="0"/>
  </p:normalViewPr>
  <p:slideViewPr>
    <p:cSldViewPr>
      <p:cViewPr varScale="1">
        <p:scale>
          <a:sx n="75" d="100"/>
          <a:sy n="75" d="100"/>
        </p:scale>
        <p:origin x="27" y="56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6570477247502803E-2"/>
          <c:y val="4.8824593128390603E-2"/>
          <c:w val="0.85752093613015401"/>
          <c:h val="0.85533453887884303"/>
        </c:manualLayout>
      </c:layout>
      <c:barChart>
        <c:barDir val="col"/>
        <c:grouping val="stacked"/>
        <c:varyColors val="0"/>
        <c:ser>
          <c:idx val="0"/>
          <c:order val="0"/>
          <c:tx>
            <c:strRef>
              <c:f>Sheet1!$A$2</c:f>
              <c:strCache>
                <c:ptCount val="1"/>
                <c:pt idx="0">
                  <c:v>Network</c:v>
                </c:pt>
              </c:strCache>
            </c:strRef>
          </c:tx>
          <c:spPr>
            <a:solidFill>
              <a:schemeClr val="tx2"/>
            </a:solidFill>
            <a:ln>
              <a:noFill/>
            </a:ln>
            <a:effectLst/>
          </c:spPr>
          <c:invertIfNegative val="0"/>
          <c:cat>
            <c:numRef>
              <c:f>Sheet1!$B$1:$H$1</c:f>
              <c:numCache>
                <c:formatCode>General</c:formatCode>
                <c:ptCount val="7"/>
                <c:pt idx="0">
                  <c:v>2013</c:v>
                </c:pt>
                <c:pt idx="1">
                  <c:v>2014</c:v>
                </c:pt>
                <c:pt idx="2">
                  <c:v>2015</c:v>
                </c:pt>
                <c:pt idx="3">
                  <c:v>2016</c:v>
                </c:pt>
                <c:pt idx="4">
                  <c:v>2017</c:v>
                </c:pt>
                <c:pt idx="5">
                  <c:v>2018</c:v>
                </c:pt>
                <c:pt idx="6">
                  <c:v>2019</c:v>
                </c:pt>
              </c:numCache>
            </c:numRef>
          </c:cat>
          <c:val>
            <c:numRef>
              <c:f>Sheet1!$B$2:$H$2</c:f>
              <c:numCache>
                <c:formatCode>General</c:formatCode>
                <c:ptCount val="7"/>
                <c:pt idx="0">
                  <c:v>411</c:v>
                </c:pt>
                <c:pt idx="1">
                  <c:v>930</c:v>
                </c:pt>
                <c:pt idx="2">
                  <c:v>1535</c:v>
                </c:pt>
                <c:pt idx="3">
                  <c:v>2085</c:v>
                </c:pt>
                <c:pt idx="4">
                  <c:v>2490</c:v>
                </c:pt>
                <c:pt idx="5">
                  <c:v>2850</c:v>
                </c:pt>
                <c:pt idx="6">
                  <c:v>3140</c:v>
                </c:pt>
              </c:numCache>
            </c:numRef>
          </c:val>
          <c:extLst>
            <c:ext xmlns:c16="http://schemas.microsoft.com/office/drawing/2014/chart" uri="{C3380CC4-5D6E-409C-BE32-E72D297353CC}">
              <c16:uniqueId val="{00000000-DB12-4CA8-BE1A-A748A32D9244}"/>
            </c:ext>
          </c:extLst>
        </c:ser>
        <c:dLbls>
          <c:showLegendKey val="0"/>
          <c:showVal val="0"/>
          <c:showCatName val="0"/>
          <c:showSerName val="0"/>
          <c:showPercent val="0"/>
          <c:showBubbleSize val="0"/>
        </c:dLbls>
        <c:gapWidth val="50"/>
        <c:overlap val="100"/>
        <c:axId val="2100253120"/>
        <c:axId val="2117104752"/>
      </c:barChart>
      <c:catAx>
        <c:axId val="2100253120"/>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17104752"/>
        <c:crosses val="autoZero"/>
        <c:auto val="1"/>
        <c:lblAlgn val="ctr"/>
        <c:lblOffset val="100"/>
        <c:tickLblSkip val="1"/>
        <c:tickMarkSkip val="1"/>
        <c:noMultiLvlLbl val="0"/>
      </c:catAx>
      <c:valAx>
        <c:axId val="2117104752"/>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solidFill>
              <a:schemeClr val="tx2"/>
            </a:solidFill>
          </a:ln>
          <a:effectLst/>
        </c:spPr>
        <c:txPr>
          <a:bodyPr rot="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00253120"/>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10/26/2016 2:30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10/26/2016 2:30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10/26/2016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2413" y="698500"/>
            <a:ext cx="3813175" cy="21463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000" b="1" baseline="0" dirty="0"/>
              <a:t>Windows Defender ATP brings you the following values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b="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000" b="1" baseline="0" dirty="0"/>
              <a:t>Endpoint APT protection built into Windows </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baseline="0" dirty="0"/>
              <a:t>It’s simple, native part of Windows 10 code, no additional deployment required, switch on through configuration. Continuously up-to-date, lowers costs.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000" b="1" baseline="0" dirty="0"/>
              <a:t>Behavior based, cloud powered, advanced attack detection</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baseline="0" dirty="0"/>
              <a:t>Finds the attacks that made it past all other defenses (Post breach detection), provides actionable, correlated alerts for known and unknown adversaries trying to hide their activities on endpoints.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000" b="1" baseline="0" dirty="0"/>
              <a:t>Rich timeline for forensic investigation and mitigation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baseline="0" dirty="0"/>
              <a:t>Easily investigate scope of breach or suspect behaviors on any machine through a rich machine timeline. File, URLs and network connection inventory across the network. Gain additional insights using deep collection and analysis (“detonation”) for any file or URLs.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000" b="1" baseline="0" dirty="0"/>
              <a:t>Built in threat intel knowledge base </a:t>
            </a:r>
            <a:br>
              <a:rPr lang="en-US" sz="1000" baseline="0" dirty="0"/>
            </a:br>
            <a:r>
              <a:rPr lang="en-US" sz="1000" baseline="0" dirty="0"/>
              <a:t>Unparalleled threat optics provides actor details and intent context for every </a:t>
            </a:r>
            <a:br>
              <a:rPr lang="en-US" sz="1000" baseline="0" dirty="0"/>
            </a:br>
            <a:r>
              <a:rPr lang="en-US" sz="1000" baseline="0" dirty="0"/>
              <a:t>threat intel-based detection – combining 1st and 3rd party intelligence sources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srgbClr val="505050"/>
                </a:solidFill>
                <a:effectLst/>
                <a:uLnTx/>
                <a:uFillTx/>
                <a:latin typeface="Segoe UI"/>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rgbClr val="505050"/>
              </a:solidFill>
              <a:effectLst/>
              <a:uLnTx/>
              <a:uFillTx/>
              <a:latin typeface="Segoe UI"/>
            </a:endParaRPr>
          </a:p>
        </p:txBody>
      </p:sp>
    </p:spTree>
    <p:extLst>
      <p:ext uri="{BB962C8B-B14F-4D97-AF65-F5344CB8AC3E}">
        <p14:creationId xmlns:p14="http://schemas.microsoft.com/office/powerpoint/2010/main" val="2805527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US – Central US (Des </a:t>
            </a:r>
            <a:r>
              <a:rPr lang="en-US" baseline="0" dirty="0" err="1"/>
              <a:t>Moins</a:t>
            </a:r>
            <a:r>
              <a:rPr lang="en-US" baseline="0" dirty="0"/>
              <a:t>, Iowa) and East US (</a:t>
            </a:r>
            <a:r>
              <a:rPr lang="en-US" baseline="0" dirty="0" err="1"/>
              <a:t>Boydton</a:t>
            </a:r>
            <a:r>
              <a:rPr lang="en-US" baseline="0" dirty="0"/>
              <a:t>, Virginia)</a:t>
            </a:r>
            <a:endParaRPr lang="en-US" dirty="0"/>
          </a:p>
          <a:p>
            <a:r>
              <a:rPr lang="en-US" dirty="0"/>
              <a:t>EU</a:t>
            </a:r>
            <a:r>
              <a:rPr lang="en-US" baseline="0" dirty="0"/>
              <a:t> – Amsterdam, Netherlands (West Europe) and Dublin, Ireland (North Europe)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44039B0-94DC-4959-BE9F-C07886116E90}"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74405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Windows Defender ATP agent is embedded into Windows 10, which mean no additional deployment is required and also no additional infrastructure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is required. All the logic happens in the cloud. The agent is responsible to log everything that happens on the client machine and send it over to the cloud. The agent is also responsible for collecting other forensic data, such as PE files, and will have remediation capabilities at a la later point. The agent knows where to send the data to, because of an Organization certificate, which gets installed during the onboarding process.</a:t>
            </a:r>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The cloud backend is based on Azure services, designed for scale (endpoints, Organizations, users, data) and gets built for compliance. Each customer has its own Windows Defender ATP tenant, where its data gets stored and any access to the</a:t>
            </a:r>
            <a:r>
              <a:rPr lang="en-US" sz="900" kern="1200" baseline="0" dirty="0">
                <a:solidFill>
                  <a:schemeClr val="tx1"/>
                </a:solidFill>
                <a:effectLst/>
                <a:latin typeface="Segoe UI Light" pitchFamily="34" charset="0"/>
                <a:ea typeface="+mn-ea"/>
                <a:cs typeface="+mn-cs"/>
              </a:rPr>
              <a:t> data is limited to authorized </a:t>
            </a:r>
            <a:r>
              <a:rPr lang="en-US" sz="900" kern="1200" baseline="0" dirty="0" err="1">
                <a:solidFill>
                  <a:schemeClr val="tx1"/>
                </a:solidFill>
                <a:effectLst/>
                <a:latin typeface="Segoe UI Light" pitchFamily="34" charset="0"/>
                <a:ea typeface="+mn-ea"/>
                <a:cs typeface="+mn-cs"/>
              </a:rPr>
              <a:t>SecOps</a:t>
            </a:r>
            <a:r>
              <a:rPr lang="en-US" sz="900" kern="1200" baseline="0" dirty="0">
                <a:solidFill>
                  <a:schemeClr val="tx1"/>
                </a:solidFill>
                <a:effectLst/>
                <a:latin typeface="Segoe UI Light" pitchFamily="34" charset="0"/>
                <a:ea typeface="+mn-ea"/>
                <a:cs typeface="+mn-cs"/>
              </a:rPr>
              <a:t> only and fully audited. </a:t>
            </a:r>
            <a:r>
              <a:rPr lang="en-US" sz="900" kern="1200" dirty="0">
                <a:solidFill>
                  <a:schemeClr val="tx1"/>
                </a:solidFill>
                <a:effectLst/>
                <a:latin typeface="Segoe UI Light" pitchFamily="34" charset="0"/>
                <a:ea typeface="+mn-ea"/>
                <a:cs typeface="+mn-cs"/>
              </a:rPr>
              <a:t>The portal is also hosted in this tenant and uses Microsoft Azure AD accounts to authenticate. During the onboarding process, the customer has to provide an Azure Active Directory account and additional accounts can be added to grand access. Each tenant also has its own detonation chamber, which mean files will not even leave the tenant for deep file analyses. Before cyber data leaves the customer tenant (for instance to provide optics to our APT Hunters), all personal identifiable information (PII) data gets removed.</a:t>
            </a:r>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Every tenant gets enriched with a global threat intelligence knowledge base, which is combined of our own 1st party threat intelligence as well as with 3rd party intelligence sources (we will share more about our partners at a later point). We are working on providing SIEM connectors for the most popular SIEM vendors, starting with </a:t>
            </a:r>
            <a:r>
              <a:rPr lang="en-US" sz="900" kern="1200" dirty="0" err="1">
                <a:solidFill>
                  <a:schemeClr val="tx1"/>
                </a:solidFill>
                <a:effectLst/>
                <a:latin typeface="Segoe UI Light" pitchFamily="34" charset="0"/>
                <a:ea typeface="+mn-ea"/>
                <a:cs typeface="+mn-cs"/>
              </a:rPr>
              <a:t>Splunk</a:t>
            </a:r>
            <a:r>
              <a:rPr lang="en-US" sz="900" kern="1200" dirty="0">
                <a:solidFill>
                  <a:schemeClr val="tx1"/>
                </a:solidFill>
                <a:effectLst/>
                <a:latin typeface="Segoe UI Light" pitchFamily="34" charset="0"/>
                <a:ea typeface="+mn-ea"/>
                <a:cs typeface="+mn-cs"/>
              </a:rPr>
              <a:t> for GA. At this point we do not commit to customers what connector will be available at what time, as we are still developing the product as well as the SIEM connectors. If customers are using a different SIEM they can use our APIs to pull alerts into their SIEM system.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893E361-6BEC-44F0-936A-640F122F7BE7}"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2964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44039B0-94DC-4959-BE9F-C07886116E90}"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963598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64A71-0B3D-47A8-86F9-5FBAB857B6D8}"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72007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44039B0-94DC-4959-BE9F-C07886116E90}"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14541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64A71-0B3D-47A8-86F9-5FBAB857B6D8}"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38308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MSPP</a:t>
            </a:r>
            <a:r>
              <a:rPr lang="en-US" baseline="0" dirty="0"/>
              <a:t> players – Dell – </a:t>
            </a:r>
            <a:r>
              <a:rPr lang="en-US" baseline="0" dirty="0" err="1"/>
              <a:t>redcloak</a:t>
            </a:r>
            <a:r>
              <a:rPr lang="en-US" baseline="0" dirty="0"/>
              <a:t> – </a:t>
            </a:r>
            <a:r>
              <a:rPr lang="en-US" baseline="0" dirty="0" err="1"/>
              <a:t>secureworks</a:t>
            </a:r>
            <a:r>
              <a:rPr lang="en-US" baseline="0" dirty="0"/>
              <a:t>; IBM, BT – managed in product </a:t>
            </a:r>
          </a:p>
          <a:p>
            <a:r>
              <a:rPr lang="en-US" baseline="0" dirty="0"/>
              <a:t>EPP are stepping up – AV vendor moving</a:t>
            </a:r>
          </a:p>
          <a:p>
            <a:r>
              <a:rPr lang="en-US" baseline="0" dirty="0"/>
              <a:t>MSPP </a:t>
            </a:r>
          </a:p>
          <a:p>
            <a:r>
              <a:rPr lang="en-US" baseline="0" dirty="0"/>
              <a:t>Startup using the momentum </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64A71-0B3D-47A8-86F9-5FBAB857B6D8}"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84918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tx1"/>
                </a:solidFill>
                <a:effectLst/>
                <a:latin typeface="Segoe UI Light" pitchFamily="34" charset="0"/>
                <a:ea typeface="+mn-ea"/>
                <a:cs typeface="+mn-cs"/>
              </a:rPr>
              <a:t>*Plan- not locked*</a:t>
            </a:r>
          </a:p>
          <a:p>
            <a:r>
              <a:rPr lang="en-US" sz="900" b="1" u="sng" kern="1200" dirty="0">
                <a:solidFill>
                  <a:schemeClr val="tx1"/>
                </a:solidFill>
                <a:effectLst/>
                <a:latin typeface="Segoe UI Light" pitchFamily="34" charset="0"/>
                <a:ea typeface="+mn-ea"/>
                <a:cs typeface="+mn-cs"/>
              </a:rPr>
              <a:t>Emerging market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ATP market is quickly evolving- our research indicates that a large portion of enterprise customers are likely to purchase an ATP solution of some sort in the next two years.  Spending in 2016 is expected to reach $2B, and be over $3B/year by 2019.  </a:t>
            </a:r>
          </a:p>
          <a:p>
            <a:r>
              <a:rPr lang="en-US" sz="900" kern="1200" dirty="0">
                <a:solidFill>
                  <a:schemeClr val="tx1"/>
                </a:solidFill>
                <a:effectLst/>
                <a:latin typeface="Segoe UI Light" pitchFamily="34" charset="0"/>
                <a:ea typeface="+mn-ea"/>
                <a:cs typeface="+mn-cs"/>
              </a:rPr>
              <a:t> </a:t>
            </a:r>
          </a:p>
          <a:p>
            <a:r>
              <a:rPr lang="en-US" sz="900" b="1" u="sng" kern="1200" dirty="0">
                <a:solidFill>
                  <a:schemeClr val="tx1"/>
                </a:solidFill>
                <a:effectLst/>
                <a:latin typeface="Segoe UI Light" pitchFamily="34" charset="0"/>
                <a:ea typeface="+mn-ea"/>
                <a:cs typeface="+mn-cs"/>
              </a:rPr>
              <a:t>Microsoft Investment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is entering this market with Windows Defender ATP later this year and are planning to make sustained investments in this area across engineering, security intelligence, and sales &amp; marketing.  We are positioned very well to capitalize on this growing market, Stella and team spoke to many of our competitive advantages already.  This is particularly true with our existing Windows Enterprise/SA customers.  </a:t>
            </a:r>
          </a:p>
          <a:p>
            <a:r>
              <a:rPr lang="en-US" sz="900" kern="1200" dirty="0">
                <a:solidFill>
                  <a:schemeClr val="tx1"/>
                </a:solidFill>
                <a:effectLst/>
                <a:latin typeface="Segoe UI Light" pitchFamily="34" charset="0"/>
                <a:ea typeface="+mn-ea"/>
                <a:cs typeface="+mn-cs"/>
              </a:rPr>
              <a:t> </a:t>
            </a:r>
          </a:p>
          <a:p>
            <a:r>
              <a:rPr lang="en-US" sz="900" b="1" u="sng" kern="1200" dirty="0">
                <a:solidFill>
                  <a:schemeClr val="tx1"/>
                </a:solidFill>
                <a:effectLst/>
                <a:latin typeface="Segoe UI Light" pitchFamily="34" charset="0"/>
                <a:ea typeface="+mn-ea"/>
                <a:cs typeface="+mn-cs"/>
              </a:rPr>
              <a:t>Premium Upsell</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Windows Defender ATP will deliver advanced security value to customers above and beyond the level of security that is built into Windows Enterprise (Credential Guard, Device Guard, </a:t>
            </a:r>
            <a:r>
              <a:rPr lang="en-US" sz="900" kern="1200" dirty="0" err="1">
                <a:solidFill>
                  <a:schemeClr val="tx1"/>
                </a:solidFill>
                <a:effectLst/>
                <a:latin typeface="Segoe UI Light" pitchFamily="34" charset="0"/>
                <a:ea typeface="+mn-ea"/>
                <a:cs typeface="+mn-cs"/>
              </a:rPr>
              <a:t>Bitlocker</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Windows Defender ATP will be sold through a dedicated sales motion as a new offering to our volume licensing customers as an upsell from Windows Enterprise.</a:t>
            </a:r>
          </a:p>
          <a:p>
            <a:r>
              <a:rPr lang="en-US" sz="900" kern="1200" dirty="0">
                <a:solidFill>
                  <a:schemeClr val="tx1"/>
                </a:solidFill>
                <a:effectLst/>
                <a:latin typeface="Segoe UI Light" pitchFamily="34" charset="0"/>
                <a:ea typeface="+mn-ea"/>
                <a:cs typeface="+mn-cs"/>
              </a:rPr>
              <a:t>This business model allows Microsoft to target the customers who want and value the advanced ATP capabilities, without raising prices on the base Enterprise VL offer.</a:t>
            </a:r>
          </a:p>
          <a:p>
            <a:r>
              <a:rPr lang="en-US" sz="900" kern="1200" dirty="0">
                <a:solidFill>
                  <a:schemeClr val="tx1"/>
                </a:solidFill>
                <a:effectLst/>
                <a:latin typeface="Segoe UI Light" pitchFamily="34" charset="0"/>
                <a:ea typeface="+mn-ea"/>
                <a:cs typeface="+mn-cs"/>
              </a:rPr>
              <a:t>Windows Defender ATP will be available for both device and user-based license options.  Pricing is not finalized but based on customer willingness to pay and current ATP industry pricing levels, we believe it will be priced on par with the base Windows Enterprise VL offer.</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64A71-0B3D-47A8-86F9-5FBAB857B6D8}"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45510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10/26/2016 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sz="900" b="1" dirty="0">
                <a:solidFill>
                  <a:schemeClr val="accent1"/>
                </a:solidFill>
                <a:latin typeface="Segoe UI" panose="020B0502040204020203" pitchFamily="34" charset="0"/>
                <a:cs typeface="Segoe UI" panose="020B0502040204020203" pitchFamily="34" charset="0"/>
              </a:rPr>
              <a:t>Windows 10 is the most secure enterprise platform today, with enterprise security capabilities, such as: </a:t>
            </a:r>
          </a:p>
          <a:p>
            <a:pPr marL="109538" indent="-109538">
              <a:spcAft>
                <a:spcPts val="200"/>
              </a:spcAft>
              <a:buFont typeface="Arial" panose="020B0604020202020204" pitchFamily="34" charset="0"/>
              <a:buChar char="•"/>
            </a:pPr>
            <a:r>
              <a:rPr lang="en-US" sz="900" dirty="0"/>
              <a:t>Device Guard, Credential Guard</a:t>
            </a:r>
          </a:p>
          <a:p>
            <a:pPr marL="109538" indent="-109538">
              <a:spcAft>
                <a:spcPts val="200"/>
              </a:spcAft>
              <a:buFont typeface="Arial" panose="020B0604020202020204" pitchFamily="34" charset="0"/>
              <a:buChar char="•"/>
            </a:pPr>
            <a:r>
              <a:rPr lang="en-US" sz="900" dirty="0"/>
              <a:t>Secure Boot, Measured Boot</a:t>
            </a:r>
          </a:p>
          <a:p>
            <a:pPr marL="109538" indent="-109538">
              <a:spcAft>
                <a:spcPts val="1200"/>
              </a:spcAft>
              <a:buFont typeface="Arial" panose="020B0604020202020204" pitchFamily="34" charset="0"/>
              <a:buChar char="•"/>
            </a:pPr>
            <a:r>
              <a:rPr lang="en-US" sz="900" dirty="0"/>
              <a:t>Windows Hello, Microsoft Passport </a:t>
            </a:r>
          </a:p>
          <a:p>
            <a:pPr marL="0" marR="0" indent="0" algn="l" defTabSz="932742" rtl="0" eaLnBrk="1" fontAlgn="auto" latinLnBrk="0" hangingPunct="1">
              <a:lnSpc>
                <a:spcPct val="90000"/>
              </a:lnSpc>
              <a:spcBef>
                <a:spcPts val="0"/>
              </a:spcBef>
              <a:spcAft>
                <a:spcPts val="1200"/>
              </a:spcAft>
              <a:buClrTx/>
              <a:buSzTx/>
              <a:buFont typeface="Arial" panose="020B0604020202020204" pitchFamily="34" charset="0"/>
              <a:buNone/>
              <a:tabLst/>
              <a:defRPr/>
            </a:pPr>
            <a:r>
              <a:rPr lang="en-US" sz="900" b="1" dirty="0">
                <a:solidFill>
                  <a:schemeClr val="accent1"/>
                </a:solidFill>
                <a:latin typeface="Segoe UI" panose="020B0502040204020203" pitchFamily="34" charset="0"/>
                <a:cs typeface="Segoe UI" panose="020B0502040204020203" pitchFamily="34" charset="0"/>
              </a:rPr>
              <a:t>&lt;click&gt;</a:t>
            </a:r>
          </a:p>
          <a:p>
            <a:pPr marL="0" indent="0">
              <a:spcAft>
                <a:spcPts val="1200"/>
              </a:spcAft>
              <a:buFont typeface="Arial" panose="020B0604020202020204" pitchFamily="34" charset="0"/>
              <a:buNone/>
            </a:pPr>
            <a:r>
              <a:rPr lang="en-US" sz="900" dirty="0"/>
              <a:t>We</a:t>
            </a:r>
            <a:r>
              <a:rPr lang="en-US" sz="900" baseline="0" dirty="0"/>
              <a:t> are talking about pre breach solutions. </a:t>
            </a:r>
          </a:p>
          <a:p>
            <a:pPr marL="0" indent="0">
              <a:spcAft>
                <a:spcPts val="1200"/>
              </a:spcAft>
              <a:buFont typeface="Arial" panose="020B0604020202020204" pitchFamily="34" charset="0"/>
              <a:buNone/>
            </a:pPr>
            <a:r>
              <a:rPr lang="en-US" sz="900" b="0" kern="1200" dirty="0">
                <a:solidFill>
                  <a:schemeClr val="tx1"/>
                </a:solidFill>
                <a:effectLst/>
                <a:latin typeface="Segoe UI Light" pitchFamily="34" charset="0"/>
                <a:ea typeface="+mn-ea"/>
                <a:cs typeface="+mn-cs"/>
              </a:rPr>
              <a:t>And by </a:t>
            </a:r>
            <a:r>
              <a:rPr lang="en-US" sz="900" b="0" i="1" kern="1200" dirty="0">
                <a:solidFill>
                  <a:schemeClr val="tx1"/>
                </a:solidFill>
                <a:effectLst/>
                <a:latin typeface="Segoe UI Light" pitchFamily="34" charset="0"/>
                <a:ea typeface="+mn-ea"/>
                <a:cs typeface="+mn-cs"/>
              </a:rPr>
              <a:t>pre</a:t>
            </a:r>
            <a:r>
              <a:rPr lang="en-US" sz="900" b="0" kern="1200" dirty="0">
                <a:solidFill>
                  <a:schemeClr val="tx1"/>
                </a:solidFill>
                <a:effectLst/>
                <a:latin typeface="Segoe UI Light" pitchFamily="34" charset="0"/>
                <a:ea typeface="+mn-ea"/>
                <a:cs typeface="+mn-cs"/>
              </a:rPr>
              <a:t>-</a:t>
            </a:r>
            <a:r>
              <a:rPr lang="en-US" sz="900" b="0" i="1" kern="1200" dirty="0">
                <a:solidFill>
                  <a:schemeClr val="tx1"/>
                </a:solidFill>
                <a:effectLst/>
                <a:latin typeface="Segoe UI Light" pitchFamily="34" charset="0"/>
                <a:ea typeface="+mn-ea"/>
                <a:cs typeface="+mn-cs"/>
              </a:rPr>
              <a:t>breach</a:t>
            </a:r>
            <a:r>
              <a:rPr lang="en-US" sz="900" b="0" kern="1200" dirty="0">
                <a:solidFill>
                  <a:schemeClr val="tx1"/>
                </a:solidFill>
                <a:effectLst/>
                <a:latin typeface="Segoe UI Light" pitchFamily="34" charset="0"/>
                <a:ea typeface="+mn-ea"/>
                <a:cs typeface="+mn-cs"/>
              </a:rPr>
              <a:t> we mean all those solutions that are built for </a:t>
            </a:r>
            <a:r>
              <a:rPr lang="en-US" sz="900" b="0" kern="1200" baseline="0" dirty="0">
                <a:solidFill>
                  <a:schemeClr val="tx1"/>
                </a:solidFill>
                <a:effectLst/>
                <a:latin typeface="Segoe UI Light" pitchFamily="34" charset="0"/>
                <a:ea typeface="+mn-ea"/>
                <a:cs typeface="+mn-cs"/>
              </a:rPr>
              <a:t>preventing an attack to happen</a:t>
            </a:r>
          </a:p>
          <a:p>
            <a:pPr marL="0" indent="0">
              <a:spcAft>
                <a:spcPts val="1200"/>
              </a:spcAft>
              <a:buFont typeface="Arial" panose="020B0604020202020204" pitchFamily="34" charset="0"/>
              <a:buNone/>
            </a:pPr>
            <a:r>
              <a:rPr lang="en-US" sz="800" b="1" dirty="0">
                <a:solidFill>
                  <a:schemeClr val="accent1"/>
                </a:solidFill>
                <a:latin typeface="Segoe UI" panose="020B0502040204020203" pitchFamily="34" charset="0"/>
                <a:cs typeface="Segoe UI" panose="020B0502040204020203" pitchFamily="34" charset="0"/>
              </a:rPr>
              <a:t>But cyber attacks are getting more sophisticated</a:t>
            </a:r>
          </a:p>
          <a:p>
            <a:pPr marL="0" marR="0" indent="0" algn="l" defTabSz="914400" rtl="0" eaLnBrk="1" fontAlgn="auto" latinLnBrk="0" hangingPunct="1">
              <a:lnSpc>
                <a:spcPct val="100000"/>
              </a:lnSpc>
              <a:spcBef>
                <a:spcPts val="0"/>
              </a:spcBef>
              <a:spcAft>
                <a:spcPts val="300"/>
              </a:spcAft>
              <a:buClrTx/>
              <a:buSzTx/>
              <a:buFontTx/>
              <a:buNone/>
              <a:tabLst/>
              <a:defRPr/>
            </a:pPr>
            <a:r>
              <a:rPr lang="en-US" sz="800" b="1" dirty="0">
                <a:solidFill>
                  <a:schemeClr val="accent1"/>
                </a:solidFill>
                <a:latin typeface="Segoe UI" panose="020B0502040204020203" pitchFamily="34" charset="0"/>
                <a:cs typeface="Segoe UI" panose="020B0502040204020203" pitchFamily="34" charset="0"/>
              </a:rPr>
              <a:t>&lt;click&gt;</a:t>
            </a:r>
          </a:p>
          <a:p>
            <a:pPr marL="0" marR="0" indent="0" algn="l" defTabSz="914400" rtl="0" eaLnBrk="1" fontAlgn="auto" latinLnBrk="0" hangingPunct="1">
              <a:lnSpc>
                <a:spcPct val="100000"/>
              </a:lnSpc>
              <a:spcBef>
                <a:spcPts val="0"/>
              </a:spcBef>
              <a:spcAft>
                <a:spcPts val="300"/>
              </a:spcAft>
              <a:buClrTx/>
              <a:buSzTx/>
              <a:buFontTx/>
              <a:buNone/>
              <a:tabLst/>
              <a:defRPr/>
            </a:pPr>
            <a:endParaRPr lang="en-US" sz="800" b="1" dirty="0">
              <a:solidFill>
                <a:schemeClr val="accent1"/>
              </a:solidFill>
              <a:latin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300"/>
              </a:spcAft>
              <a:buClrTx/>
              <a:buSzTx/>
              <a:buFontTx/>
              <a:buNone/>
              <a:tabLst/>
              <a:defRPr/>
            </a:pPr>
            <a:r>
              <a:rPr lang="en-US" sz="800" b="1" dirty="0">
                <a:solidFill>
                  <a:schemeClr val="accent1"/>
                </a:solidFill>
                <a:latin typeface="Segoe UI" panose="020B0502040204020203" pitchFamily="34" charset="0"/>
                <a:cs typeface="Segoe UI" panose="020B0502040204020203" pitchFamily="34" charset="0"/>
              </a:rPr>
              <a:t>Note:</a:t>
            </a:r>
            <a:r>
              <a:rPr lang="en-US" sz="800" b="1" baseline="0" dirty="0">
                <a:solidFill>
                  <a:schemeClr val="accent1"/>
                </a:solidFill>
                <a:latin typeface="Segoe UI" panose="020B0502040204020203" pitchFamily="34" charset="0"/>
                <a:cs typeface="Segoe UI" panose="020B0502040204020203" pitchFamily="34" charset="0"/>
              </a:rPr>
              <a:t> If you would like to discuss in more details the security features built into Windows</a:t>
            </a:r>
          </a:p>
          <a:p>
            <a:r>
              <a:rPr lang="en-US" dirty="0"/>
              <a:t>Secured Devices</a:t>
            </a:r>
          </a:p>
          <a:p>
            <a:pPr marL="171450" indent="-171450">
              <a:buFontTx/>
              <a:buChar char="-"/>
            </a:pPr>
            <a:r>
              <a:rPr lang="en-US" dirty="0"/>
              <a:t>Device attestation</a:t>
            </a:r>
          </a:p>
          <a:p>
            <a:pPr marL="171450" marR="0" lvl="2" indent="-171450" algn="l" defTabSz="932742" rtl="0" eaLnBrk="1" fontAlgn="auto" latinLnBrk="0" hangingPunct="1">
              <a:lnSpc>
                <a:spcPct val="90000"/>
              </a:lnSpc>
              <a:spcBef>
                <a:spcPts val="0"/>
              </a:spcBef>
              <a:spcAft>
                <a:spcPts val="340"/>
              </a:spcAft>
              <a:buClrTx/>
              <a:buSzTx/>
              <a:buFontTx/>
              <a:buChar char="-"/>
              <a:tabLst/>
              <a:defRPr/>
            </a:pPr>
            <a:r>
              <a:rPr lang="en-US" dirty="0"/>
              <a:t>Device guard – CCI,</a:t>
            </a:r>
            <a:r>
              <a:rPr lang="en-US" baseline="0" dirty="0"/>
              <a:t> </a:t>
            </a:r>
            <a:r>
              <a:rPr lang="en-US" sz="900" kern="1200" spc="-50" dirty="0">
                <a:ln w="3175">
                  <a:noFill/>
                </a:ln>
                <a:solidFill>
                  <a:srgbClr val="FFFFFF"/>
                </a:solidFill>
                <a:latin typeface="Segoe UI Light" pitchFamily="34" charset="0"/>
                <a:ea typeface="+mn-ea"/>
                <a:cs typeface="+mn-cs"/>
              </a:rPr>
              <a:t>Configurable code integrity</a:t>
            </a:r>
            <a:br>
              <a:rPr lang="en-US" sz="900" kern="1200" spc="-50" baseline="0" dirty="0">
                <a:ln w="3175">
                  <a:noFill/>
                </a:ln>
                <a:solidFill>
                  <a:srgbClr val="FFFFFF"/>
                </a:solidFill>
                <a:latin typeface="Segoe UI Light" pitchFamily="34" charset="0"/>
                <a:ea typeface="+mn-ea"/>
                <a:cs typeface="+mn-cs"/>
              </a:rPr>
            </a:br>
            <a:r>
              <a:rPr lang="en-US" sz="900" kern="1200" spc="-50" dirty="0">
                <a:ln w="3175">
                  <a:noFill/>
                </a:ln>
                <a:solidFill>
                  <a:srgbClr val="FFFFFF"/>
                </a:solidFill>
                <a:latin typeface="Segoe UI Light" pitchFamily="34" charset="0"/>
                <a:ea typeface="+mn-ea"/>
                <a:cs typeface="+mn-cs"/>
              </a:rPr>
              <a:t>Kernel Mode Code Integrity (KMCI)</a:t>
            </a:r>
            <a:r>
              <a:rPr lang="en-US" dirty="0"/>
              <a:t>) protected by VBS (</a:t>
            </a:r>
            <a:r>
              <a:rPr lang="en-US" sz="900" kern="1200" spc="-50" dirty="0">
                <a:ln w="3175">
                  <a:noFill/>
                </a:ln>
                <a:solidFill>
                  <a:srgbClr val="FFFFFF"/>
                </a:solidFill>
                <a:latin typeface="Segoe UI Light" pitchFamily="34" charset="0"/>
                <a:ea typeface="+mn-ea"/>
                <a:cs typeface="+mn-cs"/>
              </a:rPr>
              <a:t>Virtualization based security)</a:t>
            </a:r>
          </a:p>
          <a:p>
            <a:pPr marL="171450" indent="-171450">
              <a:buFontTx/>
              <a:buChar char="-"/>
            </a:pPr>
            <a:r>
              <a:rPr lang="en-US" dirty="0"/>
              <a:t>ELAM Windows Defender</a:t>
            </a:r>
            <a:r>
              <a:rPr lang="en-US" baseline="0" dirty="0"/>
              <a:t> trusted boot</a:t>
            </a:r>
          </a:p>
          <a:p>
            <a:pPr marL="171450" indent="-171450">
              <a:buFontTx/>
              <a:buChar char="-"/>
            </a:pPr>
            <a:r>
              <a:rPr lang="en-US" baseline="0" dirty="0"/>
              <a:t>Device control, HW turned off/on </a:t>
            </a:r>
          </a:p>
          <a:p>
            <a:pPr marL="171450" indent="-171450">
              <a:buFontTx/>
              <a:buChar char="-"/>
            </a:pPr>
            <a:endParaRPr lang="en-US" baseline="0" dirty="0"/>
          </a:p>
          <a:p>
            <a:pPr marL="0" indent="0">
              <a:buFontTx/>
              <a:buNone/>
            </a:pPr>
            <a:r>
              <a:rPr lang="en-US" baseline="0" dirty="0"/>
              <a:t>Secured Identities</a:t>
            </a:r>
          </a:p>
          <a:p>
            <a:pPr marL="171450" indent="-171450">
              <a:buFontTx/>
              <a:buChar char="-"/>
            </a:pPr>
            <a:r>
              <a:rPr lang="en-US" baseline="0" dirty="0"/>
              <a:t>Passport, VSM</a:t>
            </a:r>
          </a:p>
          <a:p>
            <a:pPr marL="171450" indent="-171450">
              <a:buFontTx/>
              <a:buChar char="-"/>
            </a:pPr>
            <a:r>
              <a:rPr lang="en-US" baseline="0" dirty="0"/>
              <a:t>2FA</a:t>
            </a:r>
          </a:p>
          <a:p>
            <a:pPr marL="171450" indent="-171450">
              <a:buFontTx/>
              <a:buChar char="-"/>
            </a:pPr>
            <a:r>
              <a:rPr lang="en-US" baseline="0" dirty="0"/>
              <a:t>Account lockdown</a:t>
            </a:r>
          </a:p>
          <a:p>
            <a:pPr marL="171450" indent="-171450">
              <a:buFontTx/>
              <a:buChar char="-"/>
            </a:pPr>
            <a:endParaRPr lang="en-US" baseline="0" dirty="0"/>
          </a:p>
          <a:p>
            <a:pPr marL="171450" indent="-171450">
              <a:buFontTx/>
              <a:buChar char="-"/>
            </a:pPr>
            <a:endParaRPr lang="en-US" baseline="0" dirty="0"/>
          </a:p>
          <a:p>
            <a:pPr marL="0" indent="0">
              <a:buFontTx/>
              <a:buNone/>
            </a:pPr>
            <a:r>
              <a:rPr lang="en-US" baseline="0" dirty="0"/>
              <a:t>Information Protection</a:t>
            </a:r>
          </a:p>
          <a:p>
            <a:pPr marL="171450" indent="-171450">
              <a:buFontTx/>
              <a:buChar char="-"/>
            </a:pPr>
            <a:r>
              <a:rPr lang="en-US" baseline="0" dirty="0"/>
              <a:t>Device protection (lost/stolen devices, BitLocker)</a:t>
            </a:r>
          </a:p>
          <a:p>
            <a:pPr marL="171450" indent="-171450">
              <a:buFontTx/>
              <a:buChar char="-"/>
            </a:pPr>
            <a:r>
              <a:rPr lang="en-US" baseline="0" dirty="0"/>
              <a:t>EDP </a:t>
            </a:r>
          </a:p>
          <a:p>
            <a:pPr marL="628650" lvl="1" indent="-171450">
              <a:buFontTx/>
              <a:buChar char="-"/>
            </a:pPr>
            <a:r>
              <a:rPr lang="en-US" baseline="0" dirty="0"/>
              <a:t>Data separation (BYOD, personal/corporate data) {remote wipe}</a:t>
            </a:r>
          </a:p>
          <a:p>
            <a:pPr marL="628650" lvl="1" indent="-171450">
              <a:buFontTx/>
              <a:buChar char="-"/>
            </a:pPr>
            <a:r>
              <a:rPr lang="en-US" baseline="0" dirty="0"/>
              <a:t>Leak protection (AAD, Azure RMS)</a:t>
            </a:r>
          </a:p>
          <a:p>
            <a:pPr marL="628650" lvl="1" indent="-171450">
              <a:buFontTx/>
              <a:buChar char="-"/>
            </a:pPr>
            <a:r>
              <a:rPr lang="en-US" baseline="0" dirty="0"/>
              <a:t>Sharing protection (Azure RMS, Office IRM, O365, on-</a:t>
            </a:r>
            <a:r>
              <a:rPr lang="en-US" baseline="0" dirty="0" err="1"/>
              <a:t>prem</a:t>
            </a:r>
            <a:r>
              <a:rPr lang="en-US" baseline="0" dirty="0"/>
              <a:t> &amp; cloud)</a:t>
            </a:r>
          </a:p>
          <a:p>
            <a:pPr marL="171450" indent="-171450">
              <a:buFontTx/>
              <a:buChar char="-"/>
            </a:pPr>
            <a:r>
              <a:rPr lang="en-US" baseline="0" dirty="0"/>
              <a:t>Conditional access </a:t>
            </a:r>
          </a:p>
          <a:p>
            <a:pPr marL="0" indent="0">
              <a:buFontTx/>
              <a:buNone/>
            </a:pPr>
            <a:endParaRPr lang="en-US" baseline="0" dirty="0"/>
          </a:p>
          <a:p>
            <a:pPr marL="171450" indent="-171450">
              <a:buFontTx/>
              <a:buChar char="-"/>
            </a:pPr>
            <a:endParaRPr lang="en-US" baseline="0" dirty="0"/>
          </a:p>
          <a:p>
            <a:pPr marL="0" indent="0">
              <a:buFontTx/>
              <a:buNone/>
            </a:pPr>
            <a:r>
              <a:rPr lang="en-US" baseline="0" dirty="0"/>
              <a:t>Threat Resistance </a:t>
            </a:r>
          </a:p>
          <a:p>
            <a:pPr marL="171450" indent="-171450">
              <a:buFontTx/>
              <a:buChar char="-"/>
            </a:pPr>
            <a:r>
              <a:rPr lang="en-US" baseline="0" dirty="0"/>
              <a:t>Antimalware</a:t>
            </a:r>
          </a:p>
          <a:p>
            <a:pPr marL="171450" indent="-171450">
              <a:buFontTx/>
              <a:buChar char="-"/>
            </a:pPr>
            <a:r>
              <a:rPr lang="en-US" baseline="0" dirty="0"/>
              <a:t>Firewall</a:t>
            </a:r>
          </a:p>
          <a:p>
            <a:pPr marL="171450" indent="-171450">
              <a:buFontTx/>
              <a:buChar char="-"/>
            </a:pPr>
            <a:r>
              <a:rPr lang="en-US" baseline="0" dirty="0"/>
              <a:t>Application control (app-locker, device guard (UMCI)) </a:t>
            </a:r>
          </a:p>
          <a:p>
            <a:pPr marL="171450" indent="-171450">
              <a:buFontTx/>
              <a:buChar char="-"/>
            </a:pPr>
            <a:r>
              <a:rPr lang="en-US" baseline="0" dirty="0"/>
              <a:t>Application privilege control (isolation, containment)</a:t>
            </a:r>
          </a:p>
          <a:p>
            <a:pPr marL="171450" indent="-171450">
              <a:buFontTx/>
              <a:buChar char="-"/>
            </a:pPr>
            <a:r>
              <a:rPr lang="en-US" baseline="0" dirty="0"/>
              <a:t>Web access filtering/protection </a:t>
            </a:r>
          </a:p>
          <a:p>
            <a:pPr marL="171450" indent="-171450">
              <a:buFontTx/>
              <a:buChar char="-"/>
            </a:pPr>
            <a:endParaRPr lang="en-US" baseline="0" dirty="0"/>
          </a:p>
          <a:p>
            <a:pPr marL="0" marR="0" indent="0" algn="l" defTabSz="914400" rtl="0" eaLnBrk="1" fontAlgn="auto" latinLnBrk="0" hangingPunct="1">
              <a:lnSpc>
                <a:spcPct val="100000"/>
              </a:lnSpc>
              <a:spcBef>
                <a:spcPts val="0"/>
              </a:spcBef>
              <a:spcAft>
                <a:spcPts val="300"/>
              </a:spcAft>
              <a:buClrTx/>
              <a:buSzTx/>
              <a:buFontTx/>
              <a:buNone/>
              <a:tabLst/>
              <a:defRPr/>
            </a:pPr>
            <a:endParaRPr lang="en-US" sz="800" b="1" dirty="0">
              <a:solidFill>
                <a:schemeClr val="accent1"/>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C7BC92F-D7EB-49CE-8F2D-CDD22D2C8FF4}"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53268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is why</a:t>
            </a:r>
            <a:r>
              <a:rPr lang="en-US" b="0" baseline="0" dirty="0"/>
              <a:t> we are developing Windows Defender ATP.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Building on the existing security features and services Windows 10 offers today (Pre-breach), Windows Defender ATP provides a </a:t>
            </a:r>
            <a:r>
              <a:rPr lang="en-US" sz="900" b="1" kern="1200" dirty="0">
                <a:solidFill>
                  <a:schemeClr val="tx1"/>
                </a:solidFill>
                <a:effectLst/>
                <a:latin typeface="Segoe UI Light" pitchFamily="34" charset="0"/>
                <a:ea typeface="+mn-ea"/>
                <a:cs typeface="+mn-cs"/>
              </a:rPr>
              <a:t>new post-breach layer</a:t>
            </a:r>
            <a:r>
              <a:rPr lang="en-US" sz="900" kern="1200" dirty="0">
                <a:solidFill>
                  <a:schemeClr val="tx1"/>
                </a:solidFill>
                <a:effectLst/>
                <a:latin typeface="Segoe UI Light" pitchFamily="34" charset="0"/>
                <a:ea typeface="+mn-ea"/>
                <a:cs typeface="+mn-cs"/>
              </a:rPr>
              <a:t> of protection to the Windows 10 security stack. </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Windows Defender ATP gives</a:t>
            </a:r>
            <a:r>
              <a:rPr lang="en-US" sz="900" kern="1200" baseline="0" dirty="0">
                <a:solidFill>
                  <a:schemeClr val="tx1"/>
                </a:solidFill>
                <a:effectLst/>
                <a:latin typeface="Segoe UI Light" pitchFamily="34" charset="0"/>
                <a:ea typeface="+mn-ea"/>
                <a:cs typeface="+mn-cs"/>
              </a:rPr>
              <a:t> you the ability to </a:t>
            </a:r>
            <a:r>
              <a:rPr lang="en-US" sz="900" b="1" dirty="0"/>
              <a:t>detect, investigate</a:t>
            </a:r>
            <a:r>
              <a:rPr lang="en-US" sz="900" dirty="0"/>
              <a:t> and </a:t>
            </a:r>
            <a:r>
              <a:rPr lang="en-US" sz="900" b="1" dirty="0"/>
              <a:t>remediate</a:t>
            </a:r>
            <a:r>
              <a:rPr lang="en-US" sz="900" dirty="0"/>
              <a:t> </a:t>
            </a:r>
            <a:r>
              <a:rPr lang="en-US" sz="900" b="1" dirty="0"/>
              <a:t>Advanced Attacks </a:t>
            </a:r>
            <a:r>
              <a:rPr lang="en-US" sz="900" dirty="0"/>
              <a:t>and </a:t>
            </a:r>
            <a:r>
              <a:rPr lang="en-US" sz="900" b="1" dirty="0"/>
              <a:t>data breaches </a:t>
            </a:r>
            <a:r>
              <a:rPr lang="en-US" sz="900" dirty="0"/>
              <a:t>on your networks</a:t>
            </a:r>
          </a:p>
          <a:p>
            <a:endParaRPr lang="en-US" b="0" baseline="0" dirty="0"/>
          </a:p>
          <a:p>
            <a:r>
              <a:rPr lang="en-US" b="0" baseline="0" dirty="0"/>
              <a:t>It will be a new service that </a:t>
            </a:r>
            <a:r>
              <a:rPr lang="en-US" b="1" baseline="0" dirty="0"/>
              <a:t>will leverage what we know about cyber defense </a:t>
            </a:r>
            <a:r>
              <a:rPr lang="en-US" b="0" baseline="0" dirty="0"/>
              <a:t>and </a:t>
            </a:r>
            <a:r>
              <a:rPr lang="en-US" b="1" baseline="0" dirty="0"/>
              <a:t>offer it as </a:t>
            </a:r>
            <a:r>
              <a:rPr lang="en-US" b="1" dirty="0"/>
              <a:t>a </a:t>
            </a:r>
            <a:r>
              <a:rPr lang="en-US" b="1" baseline="0" dirty="0"/>
              <a:t>feature to our customers</a:t>
            </a:r>
          </a:p>
          <a:p>
            <a:r>
              <a:rPr lang="en-US" b="1" baseline="0" dirty="0"/>
              <a:t>Before we dig deeper</a:t>
            </a:r>
            <a:r>
              <a:rPr lang="en-US" b="0" baseline="0" dirty="0"/>
              <a:t> into Windows Defender ATP, lets have a look at the ad</a:t>
            </a:r>
            <a:r>
              <a:rPr lang="en-US" b="1" baseline="0" dirty="0"/>
              <a:t>vantage point of Microsoft. </a:t>
            </a:r>
            <a:endParaRPr lang="en-US" b="1"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cs typeface="Segoe UI" panose="020B0502040204020203" pitchFamily="34" charset="0"/>
            </a:endParaRPr>
          </a:p>
          <a:p>
            <a:endParaRPr lang="en-US" sz="1200" kern="1200" dirty="0">
              <a:solidFill>
                <a:schemeClr val="tx1"/>
              </a:solidFill>
              <a:effectLst/>
              <a:latin typeface="Segoe UI Light" pitchFamily="34" charset="0"/>
              <a:ea typeface="+mn-ea"/>
              <a:cs typeface="+mn-cs"/>
            </a:endParaRPr>
          </a:p>
          <a:p>
            <a:br>
              <a:rPr lang="en-US" sz="1200" kern="1200" dirty="0">
                <a:solidFill>
                  <a:schemeClr val="tx1"/>
                </a:solidFill>
                <a:effectLst/>
                <a:latin typeface="Segoe UI Light" pitchFamily="34" charset="0"/>
                <a:ea typeface="+mn-ea"/>
                <a:cs typeface="+mn-cs"/>
              </a:rPr>
            </a:br>
            <a:endParaRPr lang="en-US" sz="900" dirty="0">
              <a:solidFill>
                <a:schemeClr val="tx1"/>
              </a:soli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C7BC92F-D7EB-49CE-8F2D-CDD22D2C8FF4}"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4577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ea typeface="Segoe UI" pitchFamily="34" charset="0"/>
                <a:cs typeface="Segoe UI Light" panose="020B0502040204020203" pitchFamily="34" charset="0"/>
              </a:rPr>
              <a:t>OPTICS + DATA + EXPERTISE =</a:t>
            </a:r>
            <a:r>
              <a:rPr lang="en-US" sz="900" baseline="0" dirty="0">
                <a:solidFill>
                  <a:srgbClr val="FFFFFF"/>
                </a:solidFill>
                <a:ea typeface="Segoe UI" pitchFamily="34" charset="0"/>
                <a:cs typeface="Segoe UI Light" panose="020B0502040204020203" pitchFamily="34" charset="0"/>
              </a:rPr>
              <a:t> market leading</a:t>
            </a:r>
            <a:r>
              <a:rPr lang="en-US" sz="900" dirty="0">
                <a:solidFill>
                  <a:srgbClr val="FFFFFF"/>
                </a:solidFill>
                <a:ea typeface="Segoe UI" pitchFamily="34" charset="0"/>
                <a:cs typeface="Segoe UI Light" panose="020B0502040204020203" pitchFamily="34" charset="0"/>
              </a:rPr>
              <a:t> INTELLIGENCE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We believe that MS is in a very unique position to play in this field</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MS network is huge -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With over 1M machines, users with admin rights on every machines, thousands of users </a:t>
            </a:r>
            <a:r>
              <a:rPr lang="en-US" baseline="0" dirty="0" err="1"/>
              <a:t>flighting</a:t>
            </a:r>
            <a:r>
              <a:rPr lang="en-US" baseline="0" dirty="0"/>
              <a:t> or dogfooding new versions of Microsoft services, developers generating countless new files, processes and scripts daily, pen-testers, security analysts and malware researchers dealing with hack tools and malware, people reversing vulnerabilities, hundreds of labs with thousands of machines being stood up and torn down daily, networks scraping the internet for content and delivering content to millions of machines, several huge islands of service </a:t>
            </a:r>
            <a:r>
              <a:rPr lang="en-US" baseline="0" dirty="0" err="1"/>
              <a:t>backends</a:t>
            </a:r>
            <a:r>
              <a:rPr lang="en-US" baseline="0" dirty="0"/>
              <a:t> and 400K strong corporate network – protecting the MS network is a huge achievement of engineering and security expertise. </a:t>
            </a:r>
            <a:endParaRPr lang="en-US" dirty="0"/>
          </a:p>
          <a:p>
            <a:endParaRPr lang="en-US" dirty="0"/>
          </a:p>
          <a:p>
            <a:r>
              <a:rPr lang="en-US" dirty="0"/>
              <a:t>But our</a:t>
            </a:r>
            <a:r>
              <a:rPr lang="en-US" baseline="0" dirty="0"/>
              <a:t> size and complexity together with our product portfolio, reach and optics into the world are also the things that provide us with the clear advantage in helping enterprises get better at protecting themselves.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Our</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immense security graph provides big-data security analytics that look across aggregate behaviors to identify anomalies – informed by anonymous non-personally identifiable information from over 1 billion Windows devices, 2.5 trillion indexed URLs on the Web, 600 million reputation look-ups online, and over 1 million suspicious files detonated every day. </a:t>
            </a:r>
          </a:p>
          <a:p>
            <a:r>
              <a:rPr lang="en-US" sz="900" kern="1200" dirty="0">
                <a:solidFill>
                  <a:schemeClr val="tx1"/>
                </a:solidFill>
                <a:effectLst/>
                <a:latin typeface="Segoe UI Light" pitchFamily="34" charset="0"/>
                <a:ea typeface="+mn-ea"/>
                <a:cs typeface="+mn-cs"/>
              </a:rPr>
              <a:t>This data is then augmented by expertise from our own world-class security experts and ATP experts from across the globe, who are uniquely equipped to detect these kind of attacks.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C7BC92F-D7EB-49CE-8F2D-CDD22D2C8FF4}"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0874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Windows Defender ATP uses a combination of client technology built into Windows 10 and our robust cloud service.</a:t>
            </a:r>
            <a:r>
              <a:rPr lang="en-US" sz="900" kern="1200" baseline="0" dirty="0">
                <a:solidFill>
                  <a:schemeClr val="tx1"/>
                </a:solidFill>
                <a:effectLst/>
                <a:latin typeface="Segoe UI Light" pitchFamily="34" charset="0"/>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baseline="0" dirty="0"/>
              <a:t>Windows Defender ATP </a:t>
            </a:r>
            <a:r>
              <a:rPr lang="en-US" sz="1000" dirty="0"/>
              <a:t>is composed of 3 parts:</a:t>
            </a:r>
            <a:r>
              <a:rPr lang="en-US" sz="1000" baseline="0" dirty="0"/>
              <a:t> </a:t>
            </a:r>
          </a:p>
          <a:p>
            <a:pPr marL="228600" indent="-228600">
              <a:buFont typeface="+mj-lt"/>
              <a:buAutoNum type="arabicPeriod"/>
            </a:pPr>
            <a:r>
              <a:rPr lang="en-US" sz="1000" baseline="0" dirty="0"/>
              <a:t>The Client – an agent built into the OS (Windows 10 Anniversary update and later) </a:t>
            </a:r>
            <a:br>
              <a:rPr lang="en-US" sz="1000" baseline="0" dirty="0"/>
            </a:br>
            <a:r>
              <a:rPr lang="en-US" sz="1000" baseline="0" dirty="0"/>
              <a:t>responsible to log everything that happens on the client machine and send it over to the cloud</a:t>
            </a:r>
          </a:p>
          <a:p>
            <a:pPr marL="228600" indent="-228600">
              <a:buFont typeface="+mj-lt"/>
              <a:buAutoNum type="arabicPeriod"/>
              <a:defRPr/>
            </a:pPr>
            <a:r>
              <a:rPr lang="en-US" sz="1000" baseline="0" dirty="0"/>
              <a:t>Cloud analytics </a:t>
            </a:r>
            <a:r>
              <a:rPr lang="en-US" sz="1000" b="0" baseline="0" dirty="0"/>
              <a:t>service</a:t>
            </a:r>
            <a:r>
              <a:rPr lang="en-US" sz="1000" b="0" dirty="0"/>
              <a:t>– leverage huge dictionary of IOAs and signals collected across it’s eco-system of Windows customers, enterprise cloud products and online assets. </a:t>
            </a:r>
            <a:br>
              <a:rPr lang="en-US" sz="1000" b="0" dirty="0"/>
            </a:br>
            <a:r>
              <a:rPr lang="en-US" sz="1000" dirty="0"/>
              <a:t>It </a:t>
            </a:r>
            <a:r>
              <a:rPr lang="en-US" sz="1000" baseline="0" dirty="0"/>
              <a:t>runs on a scalable Big Data, </a:t>
            </a:r>
            <a:r>
              <a:rPr lang="en-US" sz="1000" dirty="0"/>
              <a:t>a </a:t>
            </a:r>
            <a:r>
              <a:rPr lang="en-US" sz="1000" kern="1200" dirty="0">
                <a:solidFill>
                  <a:schemeClr val="tx1"/>
                </a:solidFill>
                <a:effectLst/>
                <a:latin typeface="Segoe UI Light" pitchFamily="34" charset="0"/>
                <a:ea typeface="+mn-ea"/>
                <a:cs typeface="+mn-cs"/>
              </a:rPr>
              <a:t>processing service to draw fast insights, identifying attacks </a:t>
            </a:r>
            <a:r>
              <a:rPr lang="en-US" sz="1000" baseline="0" dirty="0"/>
              <a:t>and use many ML algorithms that were created in the last years by </a:t>
            </a:r>
            <a:br>
              <a:rPr lang="en-US" sz="1000" baseline="0" dirty="0"/>
            </a:br>
            <a:r>
              <a:rPr lang="en-US" sz="1000" baseline="0" dirty="0"/>
              <a:t>AND</a:t>
            </a:r>
          </a:p>
          <a:p>
            <a:pPr marL="228600" indent="-228600">
              <a:buFont typeface="+mj-lt"/>
              <a:buAutoNum type="arabicPeriod"/>
            </a:pPr>
            <a:r>
              <a:rPr lang="en-US" sz="1000" kern="1200" dirty="0">
                <a:solidFill>
                  <a:schemeClr val="tx1"/>
                </a:solidFill>
                <a:effectLst/>
                <a:latin typeface="Segoe UI Light" pitchFamily="34" charset="0"/>
                <a:ea typeface="+mn-ea"/>
                <a:cs typeface="+mn-cs"/>
              </a:rPr>
              <a:t>Microsoft and community</a:t>
            </a:r>
            <a:r>
              <a:rPr lang="en-US" sz="1000" kern="1200" baseline="0" dirty="0">
                <a:solidFill>
                  <a:schemeClr val="tx1"/>
                </a:solidFill>
                <a:effectLst/>
                <a:latin typeface="Segoe UI Light" pitchFamily="34" charset="0"/>
                <a:ea typeface="+mn-ea"/>
                <a:cs typeface="+mn-cs"/>
              </a:rPr>
              <a:t> intelligence, </a:t>
            </a:r>
            <a:r>
              <a:rPr lang="en-US" sz="1000" dirty="0"/>
              <a:t>our </a:t>
            </a:r>
            <a:r>
              <a:rPr lang="en-US" sz="1000" baseline="0" dirty="0"/>
              <a:t>Hunters and researchers that are investigating the data and finding and creating new </a:t>
            </a:r>
            <a:r>
              <a:rPr lang="en-US" sz="1000" dirty="0"/>
              <a:t>behavioral</a:t>
            </a:r>
            <a:r>
              <a:rPr lang="en-US" sz="1000" b="1" dirty="0"/>
              <a:t> </a:t>
            </a:r>
            <a:r>
              <a:rPr lang="en-US" sz="1000" baseline="0" dirty="0"/>
              <a:t>patterns and correlating it with existing knowledge from the security community</a:t>
            </a:r>
            <a:endParaRPr lang="en-US" sz="1050" b="0" kern="1200" baseline="0" dirty="0">
              <a:solidFill>
                <a:schemeClr val="bg2"/>
              </a:solidFill>
              <a:effectLst/>
              <a:uFill>
                <a:solidFill>
                  <a:srgbClr val="4F81BD"/>
                </a:solidFill>
              </a:uFill>
              <a:latin typeface="Arial" panose="020B0604020202020204" pitchFamily="34" charset="0"/>
              <a:cs typeface="Arial" panose="020B0604020202020204" pitchFamily="34" charset="0"/>
            </a:endParaRPr>
          </a:p>
          <a:p>
            <a:endParaRPr lang="en-US" sz="1000" dirty="0">
              <a:solidFill>
                <a:schemeClr val="bg2"/>
              </a:solidFill>
              <a:uFill>
                <a:solidFill>
                  <a:srgbClr val="4F81BD"/>
                </a:solidFill>
              </a:uFill>
              <a:latin typeface="Arial" panose="020B0604020202020204" pitchFamily="34" charset="0"/>
              <a:cs typeface="Arial" panose="020B0604020202020204" pitchFamily="34" charset="0"/>
            </a:endParaRPr>
          </a:p>
          <a:p>
            <a:pPr marL="171450" indent="-171450">
              <a:buFontTx/>
              <a:buChar char="-"/>
            </a:pPr>
            <a:endParaRPr lang="en-US" b="1" dirty="0">
              <a:solidFill>
                <a:srgbClr val="FFFFFF"/>
              </a:solidFill>
            </a:endParaRPr>
          </a:p>
        </p:txBody>
      </p:sp>
      <p:sp>
        <p:nvSpPr>
          <p:cNvPr id="4" name="Slide Number Placeholder 3"/>
          <p:cNvSpPr>
            <a:spLocks noGrp="1"/>
          </p:cNvSpPr>
          <p:nvPr>
            <p:ph type="sldNum" sz="quarter" idx="10"/>
          </p:nvPr>
        </p:nvSpPr>
        <p:spPr/>
        <p:txBody>
          <a:bodyPr/>
          <a:lstStyle/>
          <a:p>
            <a:fld id="{4B03FD98-CD5B-4ADD-8DA6-FE36A8C66EA7}" type="slidenum">
              <a:rPr lang="en-US" smtClean="0">
                <a:solidFill>
                  <a:srgbClr val="505050"/>
                </a:solidFill>
                <a:latin typeface="Segoe UI"/>
              </a:rPr>
              <a:pPr/>
              <a:t>6</a:t>
            </a:fld>
            <a:endParaRPr lang="en-US" dirty="0">
              <a:solidFill>
                <a:srgbClr val="505050"/>
              </a:solidFill>
              <a:latin typeface="Segoe UI"/>
            </a:endParaRPr>
          </a:p>
        </p:txBody>
      </p:sp>
    </p:spTree>
    <p:extLst>
      <p:ext uri="{BB962C8B-B14F-4D97-AF65-F5344CB8AC3E}">
        <p14:creationId xmlns:p14="http://schemas.microsoft.com/office/powerpoint/2010/main" val="2059396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We decided to depend on behaviors.</a:t>
            </a:r>
            <a:r>
              <a:rPr lang="en-US" baseline="0" dirty="0"/>
              <a:t> Windows Defender ATP has an ever growing dictionary of Indications of Attack. These are behaviors that we associate with different attack stages.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We have behaviors that are typical of </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exploitation</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gain persistence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command and control</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the reverse shell that we saw</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credential stealing</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recon (reconnaissance) – so we are looking for port scanners</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lateral movement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In this way we are not only able to monitor you network for what we know. And if a new IOC or IOA comes out, we also go back in time, over the data that’s been collected from your machines and are able to tell you “we only now know that this is an IOC, but it was here a week ago.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This is really the underlying way in which Windows Defender ATP is able to monitor actors and new actors, known techniques and unknown techniques.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64A71-0B3D-47A8-86F9-5FBAB857B6D8}"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8213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a bit more about what we do with these alerts</a:t>
            </a:r>
            <a:r>
              <a:rPr lang="en-US" baseline="0" dirty="0"/>
              <a:t>.</a:t>
            </a:r>
          </a:p>
          <a:p>
            <a:r>
              <a:rPr lang="en-US" baseline="0" dirty="0"/>
              <a:t>The alerts that we use, are based on two terms if you will. IOAs and IOCs </a:t>
            </a:r>
          </a:p>
          <a:p>
            <a:r>
              <a:rPr lang="en-US" baseline="0" dirty="0"/>
              <a:t>Indicators of Compromise are really what we know and who it belongs to. This is the known. What we do is, we have a TI database that is compiled out of everything we know and everything our TI partners know. </a:t>
            </a:r>
          </a:p>
          <a:p>
            <a:r>
              <a:rPr lang="en-US" baseline="0" dirty="0"/>
              <a:t>If we see any of these indicators in an organization, then we know who is there. </a:t>
            </a:r>
          </a:p>
          <a:p>
            <a:r>
              <a:rPr lang="en-US" baseline="0" dirty="0"/>
              <a:t>We, Microsoft, name our actors after the periodic table, so after elements. Each company has their own names for actors. Here is an example of what the indicators are that we know about the actor group called Strontium. A whole set of the tools and techniques they use for different attacks, credential stealing, backdoors, </a:t>
            </a:r>
            <a:r>
              <a:rPr lang="en-US" baseline="0" dirty="0" err="1"/>
              <a:t>etc</a:t>
            </a:r>
            <a:r>
              <a:rPr lang="en-US" baseline="0" dirty="0"/>
              <a:t>…</a:t>
            </a:r>
          </a:p>
          <a:p>
            <a:r>
              <a:rPr lang="en-US" dirty="0"/>
              <a:t>In addition we also collect the spoofed domains, if we see any communication from a machine -</a:t>
            </a:r>
            <a:r>
              <a:rPr lang="en-US" baseline="0" dirty="0"/>
              <a:t> </a:t>
            </a:r>
            <a:r>
              <a:rPr lang="en-US" dirty="0"/>
              <a:t>even going out over a system file -</a:t>
            </a:r>
            <a:r>
              <a:rPr lang="en-US" baseline="0" dirty="0"/>
              <a:t> to one of those domains or IP’s, we raise an alert and we have an indicator that this actor group was on your box.</a:t>
            </a:r>
          </a:p>
          <a:p>
            <a:r>
              <a:rPr lang="en-US" baseline="0" dirty="0"/>
              <a:t>What you know is great, but advanced attackers are really well funded, they are sophisticated, they have Zero Days – a zero day by definition is not contained in what we know. So what we have to do, is expand what we know to what or to whom we don’t know yet. And for this &lt;click&gt;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64A71-0B3D-47A8-86F9-5FBAB857B6D8}"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7544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Notes: please download and include the demo video here filename: “Windows Defender ATP - Full Demo”</a:t>
            </a:r>
          </a:p>
          <a:p>
            <a:r>
              <a:rPr lang="en-US" sz="900" kern="1200" dirty="0">
                <a:solidFill>
                  <a:schemeClr val="tx1"/>
                </a:solidFill>
                <a:effectLst/>
                <a:latin typeface="Segoe UI Light" pitchFamily="34" charset="0"/>
                <a:ea typeface="+mn-ea"/>
                <a:cs typeface="+mn-cs"/>
              </a:rPr>
              <a:t>If</a:t>
            </a:r>
            <a:r>
              <a:rPr lang="en-US" sz="900" kern="1200" baseline="0" dirty="0">
                <a:solidFill>
                  <a:schemeClr val="tx1"/>
                </a:solidFill>
                <a:effectLst/>
                <a:latin typeface="Segoe UI Light" pitchFamily="34" charset="0"/>
                <a:ea typeface="+mn-ea"/>
                <a:cs typeface="+mn-cs"/>
              </a:rPr>
              <a:t> you prefer to do the talking rather than playing the voice over, you can find the narration in the file “Windows Defender ATP - Full Demo Narration”</a:t>
            </a:r>
          </a:p>
          <a:p>
            <a:endParaRPr lang="en-US" sz="900"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10/26/2016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426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Attack steps:</a:t>
            </a:r>
          </a:p>
          <a:p>
            <a:pPr lvl="1"/>
            <a:r>
              <a:rPr lang="en-US" sz="900" kern="1200" dirty="0">
                <a:solidFill>
                  <a:schemeClr val="tx1"/>
                </a:solidFill>
                <a:effectLst/>
                <a:latin typeface="Segoe UI Light" pitchFamily="34" charset="0"/>
                <a:ea typeface="+mn-ea"/>
                <a:cs typeface="+mn-cs"/>
              </a:rPr>
              <a:t>Attacker crafts an email with an attachment in the &lt;&gt; format which contains an exploit of an Outlook OLE-related vulnerability as described in the #</a:t>
            </a:r>
            <a:r>
              <a:rPr lang="en-US" sz="900" kern="1200" dirty="0" err="1">
                <a:solidFill>
                  <a:schemeClr val="tx1"/>
                </a:solidFill>
                <a:effectLst/>
                <a:latin typeface="Segoe UI Light" pitchFamily="34" charset="0"/>
                <a:ea typeface="+mn-ea"/>
                <a:cs typeface="+mn-cs"/>
              </a:rPr>
              <a:t>BadWinMail</a:t>
            </a:r>
            <a:r>
              <a:rPr lang="en-US" sz="900" kern="1200" dirty="0">
                <a:solidFill>
                  <a:schemeClr val="tx1"/>
                </a:solidFill>
                <a:effectLst/>
                <a:latin typeface="Segoe UI Light" pitchFamily="34" charset="0"/>
                <a:ea typeface="+mn-ea"/>
                <a:cs typeface="+mn-cs"/>
              </a:rPr>
              <a:t> article. </a:t>
            </a:r>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The spear-phishing email is sent to the victim in our demo organization, with some text luring them to open the attachment.</a:t>
            </a:r>
          </a:p>
          <a:p>
            <a:pPr lvl="1"/>
            <a:r>
              <a:rPr lang="en-US" sz="900" kern="1200" dirty="0">
                <a:solidFill>
                  <a:schemeClr val="tx1"/>
                </a:solidFill>
                <a:effectLst/>
                <a:latin typeface="Segoe UI Light" pitchFamily="34" charset="0"/>
                <a:ea typeface="+mn-ea"/>
                <a:cs typeface="+mn-cs"/>
              </a:rPr>
              <a:t>The victim opens the attachment that invokes the exploit and results in a malicious PE file being written to the %temp% folder and executed.</a:t>
            </a:r>
          </a:p>
          <a:p>
            <a:pPr lvl="1"/>
            <a:r>
              <a:rPr lang="en-US" sz="900" kern="1200" dirty="0">
                <a:solidFill>
                  <a:schemeClr val="tx1"/>
                </a:solidFill>
                <a:effectLst/>
                <a:latin typeface="Segoe UI Light" pitchFamily="34" charset="0"/>
                <a:ea typeface="+mn-ea"/>
                <a:cs typeface="+mn-cs"/>
              </a:rPr>
              <a:t>The malicious executable runs a PowerShell script in a hidden/stealthy manner</a:t>
            </a:r>
          </a:p>
          <a:p>
            <a:pPr lvl="1"/>
            <a:r>
              <a:rPr lang="en-US" sz="900" kern="1200" dirty="0">
                <a:solidFill>
                  <a:schemeClr val="tx1"/>
                </a:solidFill>
                <a:effectLst/>
                <a:latin typeface="Segoe UI Light" pitchFamily="34" charset="0"/>
                <a:ea typeface="+mn-ea"/>
                <a:cs typeface="+mn-cs"/>
              </a:rPr>
              <a:t>The script opens a remote reverse shell to the attacker</a:t>
            </a:r>
          </a:p>
          <a:p>
            <a:pPr lvl="1"/>
            <a:r>
              <a:rPr lang="en-US" sz="900" kern="1200" dirty="0">
                <a:solidFill>
                  <a:schemeClr val="tx1"/>
                </a:solidFill>
                <a:effectLst/>
                <a:latin typeface="Segoe UI Light" pitchFamily="34" charset="0"/>
                <a:ea typeface="+mn-ea"/>
                <a:cs typeface="+mn-cs"/>
              </a:rPr>
              <a:t>It also registers mtr2.dll in the ASEP </a:t>
            </a:r>
            <a:r>
              <a:rPr lang="en-US" sz="900" kern="1200" dirty="0" err="1">
                <a:solidFill>
                  <a:schemeClr val="tx1"/>
                </a:solidFill>
                <a:effectLst/>
                <a:latin typeface="Segoe UI Light" pitchFamily="34" charset="0"/>
                <a:ea typeface="+mn-ea"/>
                <a:cs typeface="+mn-cs"/>
              </a:rPr>
              <a:t>runkey</a:t>
            </a:r>
            <a:r>
              <a:rPr lang="en-US" sz="900" kern="1200" dirty="0">
                <a:solidFill>
                  <a:schemeClr val="tx1"/>
                </a:solidFill>
                <a:effectLst/>
                <a:latin typeface="Segoe UI Light" pitchFamily="34" charset="0"/>
                <a:ea typeface="+mn-ea"/>
                <a:cs typeface="+mn-cs"/>
              </a:rPr>
              <a:t> to achieve persistence</a:t>
            </a:r>
          </a:p>
          <a:p>
            <a:pPr lvl="1"/>
            <a:r>
              <a:rPr lang="en-US" sz="900" kern="1200" dirty="0">
                <a:solidFill>
                  <a:schemeClr val="tx1"/>
                </a:solidFill>
                <a:effectLst/>
                <a:latin typeface="Segoe UI Light" pitchFamily="34" charset="0"/>
                <a:ea typeface="+mn-ea"/>
                <a:cs typeface="+mn-cs"/>
              </a:rPr>
              <a:t>Finally, a port scanner is downloaded to the victim’s machine in preparation for lateral movement to other machines.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64A71-0B3D-47A8-86F9-5FBAB857B6D8}"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32164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emo_embedded">
    <p:spTree>
      <p:nvGrpSpPr>
        <p:cNvPr id="1" name=""/>
        <p:cNvGrpSpPr/>
        <p:nvPr/>
      </p:nvGrpSpPr>
      <p:grpSpPr>
        <a:xfrm>
          <a:off x="0" y="0"/>
          <a:ext cx="0" cy="0"/>
          <a:chOff x="0" y="0"/>
          <a:chExt cx="0" cy="0"/>
        </a:xfrm>
      </p:grpSpPr>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28683" y="118074"/>
            <a:ext cx="10844213" cy="6769293"/>
          </a:xfrm>
          <a:prstGeom prst="rect">
            <a:avLst/>
          </a:prstGeom>
        </p:spPr>
      </p:pic>
      <p:sp>
        <p:nvSpPr>
          <p:cNvPr id="13" name="Media Placeholder 8"/>
          <p:cNvSpPr>
            <a:spLocks noGrp="1"/>
          </p:cNvSpPr>
          <p:nvPr>
            <p:ph type="media" sz="quarter" idx="11" hasCustomPrompt="1"/>
          </p:nvPr>
        </p:nvSpPr>
        <p:spPr>
          <a:xfrm>
            <a:off x="1533991" y="787029"/>
            <a:ext cx="9431674" cy="5356594"/>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328487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hart" Target="../charts/chart1.xml"/><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600" dirty="0"/>
              <a:t>Advanced Threat Protection</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indows Defender ATP Webcast Series - Detection Strategy_500">
            <a:hlinkClick r:id="" action="ppaction://media"/>
          </p:cNvPr>
          <p:cNvPicPr>
            <a:picLocks noGrp="1" noChangeAspect="1"/>
          </p:cNvPicPr>
          <p:nvPr>
            <p:ph type="media" sz="quarter" idx="11"/>
            <a:videoFile r:link="rId1"/>
            <p:extLst>
              <p:ext uri="{DAA4B4D4-6D71-4841-9C94-3DE7FCFB9230}">
                <p14:media xmlns:p14="http://schemas.microsoft.com/office/powerpoint/2010/main" r:embed="rId2">
                  <p14:trim st="1165032" end="1.6290020222E6"/>
                </p14:media>
              </p:ext>
            </p:extLst>
          </p:nvPr>
        </p:nvPicPr>
        <p:blipFill>
          <a:blip r:embed="rId4"/>
          <a:stretch>
            <a:fillRect/>
          </a:stretch>
        </p:blipFill>
        <p:spPr>
          <a:xfrm>
            <a:off x="1533525" y="812800"/>
            <a:ext cx="9432925" cy="5305425"/>
          </a:xfrm>
        </p:spPr>
      </p:pic>
    </p:spTree>
    <p:extLst>
      <p:ext uri="{BB962C8B-B14F-4D97-AF65-F5344CB8AC3E}">
        <p14:creationId xmlns:p14="http://schemas.microsoft.com/office/powerpoint/2010/main" val="2792877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9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392" y="178129"/>
            <a:ext cx="11889564" cy="917575"/>
          </a:xfrm>
        </p:spPr>
        <p:txBody>
          <a:bodyPr/>
          <a:lstStyle/>
          <a:p>
            <a:r>
              <a:rPr lang="en-US" sz="5400" dirty="0"/>
              <a:t>What have we seen</a:t>
            </a:r>
            <a:endParaRPr lang="en-US" dirty="0"/>
          </a:p>
        </p:txBody>
      </p:sp>
      <p:sp>
        <p:nvSpPr>
          <p:cNvPr id="8" name="Rectangle 7"/>
          <p:cNvSpPr/>
          <p:nvPr/>
        </p:nvSpPr>
        <p:spPr>
          <a:xfrm>
            <a:off x="4873" y="1221851"/>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7" name="Rectangle 6"/>
          <p:cNvSpPr/>
          <p:nvPr/>
        </p:nvSpPr>
        <p:spPr>
          <a:xfrm>
            <a:off x="10407695" y="4939654"/>
            <a:ext cx="1528039" cy="1649364"/>
          </a:xfrm>
          <a:prstGeom prst="rect">
            <a:avLst/>
          </a:prstGeom>
          <a:solidFill>
            <a:schemeClr val="accent2">
              <a:alpha val="76078"/>
            </a:schemeClr>
          </a:solidFill>
          <a:ln w="12700" cap="flat" cmpd="sng" algn="ctr">
            <a:noFill/>
            <a:prstDash val="solid"/>
            <a:miter lim="800000"/>
          </a:ln>
          <a:effectLst/>
        </p:spPr>
        <p:txBody>
          <a:bodyPr rtlCol="0" anchor="t" anchorCtr="0"/>
          <a:lstStyle/>
          <a:p>
            <a:pPr marL="0" marR="0" lvl="0" indent="0" defTabSz="932239" eaLnBrk="1" fontAlgn="auto" latinLnBrk="0" hangingPunct="1">
              <a:lnSpc>
                <a:spcPct val="100000"/>
              </a:lnSpc>
              <a:spcBef>
                <a:spcPts val="0"/>
              </a:spcBef>
              <a:spcAft>
                <a:spcPts val="500"/>
              </a:spcAft>
              <a:buClrTx/>
              <a:buSzTx/>
              <a:buFontTx/>
              <a:buNone/>
              <a:tabLst/>
              <a:defRPr/>
            </a:pPr>
            <a:r>
              <a:rPr kumimoji="0" lang="en-US"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Ports canning over TCP &amp; UDP pattern</a:t>
            </a:r>
          </a:p>
        </p:txBody>
      </p:sp>
      <p:sp>
        <p:nvSpPr>
          <p:cNvPr id="9" name="Rectangle 8"/>
          <p:cNvSpPr/>
          <p:nvPr/>
        </p:nvSpPr>
        <p:spPr>
          <a:xfrm>
            <a:off x="7363994" y="4941387"/>
            <a:ext cx="1410957" cy="1649363"/>
          </a:xfrm>
          <a:prstGeom prst="rect">
            <a:avLst/>
          </a:prstGeom>
          <a:solidFill>
            <a:schemeClr val="accent2">
              <a:alpha val="76078"/>
            </a:schemeClr>
          </a:solidFill>
          <a:ln w="12700" cap="flat" cmpd="sng" algn="ctr">
            <a:noFill/>
            <a:prstDash val="solid"/>
            <a:miter lim="800000"/>
          </a:ln>
          <a:effectLst/>
        </p:spPr>
        <p:txBody>
          <a:bodyPr rtlCol="0" anchor="t" anchorCtr="0"/>
          <a:lstStyle/>
          <a:p>
            <a:pPr marL="0" marR="0" lvl="0" indent="0" defTabSz="932239" eaLnBrk="1" fontAlgn="auto" latinLnBrk="0" hangingPunct="1">
              <a:lnSpc>
                <a:spcPct val="100000"/>
              </a:lnSpc>
              <a:spcBef>
                <a:spcPts val="0"/>
              </a:spcBef>
              <a:spcAft>
                <a:spcPts val="500"/>
              </a:spcAft>
              <a:buClrTx/>
              <a:buSzTx/>
              <a:buFontTx/>
              <a:buNone/>
              <a:tabLst/>
              <a:defRPr/>
            </a:pPr>
            <a:r>
              <a:rPr kumimoji="0" lang="en-US"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PowerShell communicated with external IP</a:t>
            </a:r>
          </a:p>
        </p:txBody>
      </p:sp>
      <p:sp>
        <p:nvSpPr>
          <p:cNvPr id="10" name="Rectangle 9"/>
          <p:cNvSpPr/>
          <p:nvPr/>
        </p:nvSpPr>
        <p:spPr>
          <a:xfrm>
            <a:off x="6001306" y="4941387"/>
            <a:ext cx="1301212" cy="1649362"/>
          </a:xfrm>
          <a:prstGeom prst="rect">
            <a:avLst/>
          </a:prstGeom>
          <a:solidFill>
            <a:schemeClr val="accent2">
              <a:alpha val="76078"/>
            </a:schemeClr>
          </a:solidFill>
          <a:ln w="12700" cap="flat" cmpd="sng" algn="ctr">
            <a:noFill/>
            <a:prstDash val="solid"/>
            <a:miter lim="800000"/>
          </a:ln>
          <a:effectLst/>
        </p:spPr>
        <p:txBody>
          <a:bodyPr rtlCol="0" anchor="t" anchorCtr="0"/>
          <a:lstStyle/>
          <a:p>
            <a:pPr marL="115866" marR="0" lvl="0" indent="-115866" defTabSz="932239"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PowerShell runs cmd.exe</a:t>
            </a:r>
          </a:p>
          <a:p>
            <a:pPr marL="115866" marR="0" lvl="0" indent="-115866" defTabSz="932239"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cmd.exe runs reg.exe</a:t>
            </a:r>
          </a:p>
        </p:txBody>
      </p:sp>
      <p:sp>
        <p:nvSpPr>
          <p:cNvPr id="11" name="Rectangle 10"/>
          <p:cNvSpPr/>
          <p:nvPr/>
        </p:nvSpPr>
        <p:spPr>
          <a:xfrm>
            <a:off x="4235286" y="4939763"/>
            <a:ext cx="1455063" cy="1649246"/>
          </a:xfrm>
          <a:prstGeom prst="rect">
            <a:avLst/>
          </a:prstGeom>
          <a:solidFill>
            <a:schemeClr val="accent2">
              <a:alpha val="76078"/>
            </a:schemeClr>
          </a:solidFill>
          <a:ln w="12700" cap="flat" cmpd="sng" algn="ctr">
            <a:noFill/>
            <a:prstDash val="solid"/>
            <a:miter lim="800000"/>
          </a:ln>
          <a:effectLst/>
        </p:spPr>
        <p:txBody>
          <a:bodyPr rtlCol="0" anchor="t" anchorCtr="0"/>
          <a:lstStyle/>
          <a:p>
            <a:pPr marL="0" marR="0" lvl="0" indent="0" defTabSz="932239" eaLnBrk="1" fontAlgn="auto" latinLnBrk="0" hangingPunct="1">
              <a:lnSpc>
                <a:spcPct val="100000"/>
              </a:lnSpc>
              <a:spcBef>
                <a:spcPts val="0"/>
              </a:spcBef>
              <a:spcAft>
                <a:spcPts val="500"/>
              </a:spcAft>
              <a:buClrTx/>
              <a:buSzTx/>
              <a:buFontTx/>
              <a:buNone/>
              <a:tabLst/>
              <a:defRPr/>
            </a:pPr>
            <a:r>
              <a:rPr kumimoji="0" lang="en-US"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Suspicious PowerShell communicates with external IP and executed cmd.exe with redirected handles</a:t>
            </a:r>
          </a:p>
        </p:txBody>
      </p:sp>
      <p:sp>
        <p:nvSpPr>
          <p:cNvPr id="12" name="Rectangle 11"/>
          <p:cNvSpPr/>
          <p:nvPr/>
        </p:nvSpPr>
        <p:spPr>
          <a:xfrm>
            <a:off x="3081117" y="4941387"/>
            <a:ext cx="1124979" cy="1647489"/>
          </a:xfrm>
          <a:prstGeom prst="rect">
            <a:avLst/>
          </a:prstGeom>
          <a:solidFill>
            <a:schemeClr val="accent2">
              <a:alpha val="76078"/>
            </a:schemeClr>
          </a:solidFill>
          <a:ln w="12700" cap="flat" cmpd="sng" algn="ctr">
            <a:noFill/>
            <a:prstDash val="solid"/>
            <a:miter lim="800000"/>
          </a:ln>
          <a:effectLst/>
        </p:spPr>
        <p:txBody>
          <a:bodyPr rtlCol="0" anchor="t" anchorCtr="0"/>
          <a:lstStyle/>
          <a:p>
            <a:pPr marL="0" marR="0" lvl="0" indent="0" defTabSz="932239" eaLnBrk="1" fontAlgn="auto" latinLnBrk="0" hangingPunct="1">
              <a:lnSpc>
                <a:spcPct val="100000"/>
              </a:lnSpc>
              <a:spcBef>
                <a:spcPts val="0"/>
              </a:spcBef>
              <a:spcAft>
                <a:spcPts val="500"/>
              </a:spcAft>
              <a:buClrTx/>
              <a:buSzTx/>
              <a:buFontTx/>
              <a:buNone/>
              <a:tabLst/>
              <a:defRPr/>
            </a:pPr>
            <a:r>
              <a:rPr kumimoji="0" lang="en-US"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 suspicious PowerShell script executed by install.exe</a:t>
            </a:r>
          </a:p>
        </p:txBody>
      </p:sp>
      <p:sp>
        <p:nvSpPr>
          <p:cNvPr id="13" name="Rectangle 12"/>
          <p:cNvSpPr/>
          <p:nvPr/>
        </p:nvSpPr>
        <p:spPr>
          <a:xfrm>
            <a:off x="1742941" y="4941387"/>
            <a:ext cx="1300661" cy="1647489"/>
          </a:xfrm>
          <a:prstGeom prst="rect">
            <a:avLst/>
          </a:prstGeom>
          <a:solidFill>
            <a:schemeClr val="accent2">
              <a:alpha val="76078"/>
            </a:schemeClr>
          </a:solidFill>
          <a:ln w="12700" cap="flat" cmpd="sng" algn="ctr">
            <a:noFill/>
            <a:prstDash val="solid"/>
            <a:miter lim="800000"/>
          </a:ln>
          <a:effectLst/>
        </p:spPr>
        <p:txBody>
          <a:bodyPr rtlCol="0" anchor="t" anchorCtr="0"/>
          <a:lstStyle/>
          <a:p>
            <a:pPr marL="115866" marR="0" lvl="0" indent="-115866" defTabSz="932239"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fr-FR"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Outlook drops PE </a:t>
            </a:r>
            <a:r>
              <a:rPr kumimoji="0" lang="fr-FR" sz="1224" b="0" i="0" u="none" strike="noStrike" kern="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rPr>
              <a:t>under</a:t>
            </a:r>
            <a:r>
              <a:rPr kumimoji="0" lang="fr-FR"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fr-FR" sz="1224" b="0" i="0" u="none" strike="noStrike" kern="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rPr>
              <a:t>Users</a:t>
            </a:r>
            <a:r>
              <a:rPr kumimoji="0" lang="fr-FR"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fr-FR" sz="1224" b="0" i="0" u="none" strike="noStrike" kern="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rPr>
              <a:t>folder</a:t>
            </a:r>
            <a:r>
              <a:rPr kumimoji="0" lang="fr-FR"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(install.exe)</a:t>
            </a:r>
          </a:p>
          <a:p>
            <a:pPr marL="115866" marR="0" lvl="0" indent="-115866" defTabSz="932239"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fr-FR"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Outlook </a:t>
            </a:r>
            <a:r>
              <a:rPr kumimoji="0" lang="fr-FR" sz="1224" b="0" i="0" u="none" strike="noStrike" kern="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rPr>
              <a:t>ran</a:t>
            </a:r>
            <a:r>
              <a:rPr kumimoji="0" lang="fr-FR"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the </a:t>
            </a:r>
            <a:r>
              <a:rPr kumimoji="0" lang="fr-FR" sz="1224" b="0" i="0" u="none" strike="noStrike" kern="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rPr>
              <a:t>dropped</a:t>
            </a:r>
            <a:r>
              <a:rPr kumimoji="0" lang="fr-FR"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PE</a:t>
            </a:r>
          </a:p>
        </p:txBody>
      </p:sp>
      <p:sp>
        <p:nvSpPr>
          <p:cNvPr id="15" name="Rectangle 14"/>
          <p:cNvSpPr/>
          <p:nvPr/>
        </p:nvSpPr>
        <p:spPr>
          <a:xfrm>
            <a:off x="7376444" y="1716642"/>
            <a:ext cx="1398507" cy="2813793"/>
          </a:xfrm>
          <a:prstGeom prst="rect">
            <a:avLst/>
          </a:prstGeom>
          <a:solidFill>
            <a:srgbClr val="BFBFBF">
              <a:alpha val="20000"/>
            </a:srgbClr>
          </a:solidFill>
          <a:ln w="12700" cap="flat" cmpd="sng" algn="ctr">
            <a:noFill/>
            <a:prstDash val="solid"/>
            <a:miter lim="800000"/>
          </a:ln>
          <a:effectLst/>
        </p:spPr>
        <p:txBody>
          <a:bodyPr lIns="0" rIns="0" rtlCol="0" anchor="b"/>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472C4"/>
                </a:solidFill>
                <a:effectLst/>
                <a:uLnTx/>
                <a:uFillTx/>
                <a:latin typeface="Calibri" panose="020F0502020204030204"/>
                <a:ea typeface="+mn-ea"/>
                <a:cs typeface="+mn-cs"/>
              </a:rPr>
              <a:t>Reconnaissance </a:t>
            </a:r>
          </a:p>
        </p:txBody>
      </p:sp>
      <p:sp>
        <p:nvSpPr>
          <p:cNvPr id="16" name="Rectangle 15"/>
          <p:cNvSpPr/>
          <p:nvPr/>
        </p:nvSpPr>
        <p:spPr>
          <a:xfrm>
            <a:off x="5997990" y="1716538"/>
            <a:ext cx="1304528" cy="2813793"/>
          </a:xfrm>
          <a:prstGeom prst="rect">
            <a:avLst/>
          </a:prstGeom>
          <a:solidFill>
            <a:srgbClr val="BFBFBF">
              <a:alpha val="20000"/>
            </a:srgbClr>
          </a:solidFill>
          <a:ln w="12700" cap="flat" cmpd="sng" algn="ctr">
            <a:noFill/>
            <a:prstDash val="solid"/>
            <a:miter lim="800000"/>
          </a:ln>
          <a:effectLst/>
        </p:spPr>
        <p:txBody>
          <a:bodyPr lIns="0" rIns="0" rtlCol="0" anchor="b"/>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472C4"/>
                </a:solidFill>
                <a:effectLst/>
                <a:uLnTx/>
                <a:uFillTx/>
                <a:latin typeface="Calibri" panose="020F0502020204030204"/>
                <a:ea typeface="+mn-ea"/>
                <a:cs typeface="+mn-cs"/>
              </a:rPr>
              <a:t>Persistency</a:t>
            </a:r>
          </a:p>
        </p:txBody>
      </p:sp>
      <p:sp>
        <p:nvSpPr>
          <p:cNvPr id="17" name="Rectangle 16"/>
          <p:cNvSpPr/>
          <p:nvPr/>
        </p:nvSpPr>
        <p:spPr>
          <a:xfrm>
            <a:off x="1742941" y="1716642"/>
            <a:ext cx="3965771" cy="2813793"/>
          </a:xfrm>
          <a:prstGeom prst="rect">
            <a:avLst/>
          </a:prstGeom>
          <a:solidFill>
            <a:srgbClr val="BFBFBF">
              <a:alpha val="20000"/>
            </a:srgbClr>
          </a:solidFill>
          <a:ln w="12700" cap="flat" cmpd="sng" algn="ctr">
            <a:noFill/>
            <a:prstDash val="solid"/>
            <a:miter lim="800000"/>
          </a:ln>
          <a:effectLst/>
        </p:spPr>
        <p:txBody>
          <a:bodyPr rtlCol="0" anchor="b"/>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472C4"/>
                </a:solidFill>
                <a:effectLst/>
                <a:uLnTx/>
                <a:uFillTx/>
                <a:latin typeface="Calibri" panose="020F0502020204030204"/>
                <a:ea typeface="+mn-ea"/>
                <a:cs typeface="+mn-cs"/>
              </a:rPr>
              <a:t>Installation</a:t>
            </a:r>
          </a:p>
        </p:txBody>
      </p:sp>
      <p:sp>
        <p:nvSpPr>
          <p:cNvPr id="18" name="Rectangle 17"/>
          <p:cNvSpPr/>
          <p:nvPr/>
        </p:nvSpPr>
        <p:spPr>
          <a:xfrm>
            <a:off x="663868" y="1716642"/>
            <a:ext cx="998573" cy="2813793"/>
          </a:xfrm>
          <a:prstGeom prst="rect">
            <a:avLst/>
          </a:prstGeom>
          <a:solidFill>
            <a:srgbClr val="BFBFBF">
              <a:alpha val="20000"/>
            </a:srgbClr>
          </a:solidFill>
          <a:ln w="12700" cap="flat" cmpd="sng" algn="ctr">
            <a:noFill/>
            <a:prstDash val="solid"/>
            <a:miter lim="800000"/>
          </a:ln>
          <a:effectLst/>
        </p:spPr>
        <p:txBody>
          <a:bodyPr rtlCol="0" anchor="b"/>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472C4"/>
                </a:solidFill>
                <a:effectLst/>
                <a:uLnTx/>
                <a:uFillTx/>
                <a:latin typeface="Calibri" panose="020F0502020204030204"/>
                <a:ea typeface="+mn-ea"/>
                <a:cs typeface="+mn-cs"/>
              </a:rPr>
              <a:t>Delivery</a:t>
            </a:r>
          </a:p>
        </p:txBody>
      </p:sp>
      <p:sp>
        <p:nvSpPr>
          <p:cNvPr id="19" name="Rectangle 18"/>
          <p:cNvSpPr/>
          <p:nvPr/>
        </p:nvSpPr>
        <p:spPr>
          <a:xfrm>
            <a:off x="8869495" y="1713366"/>
            <a:ext cx="1398507" cy="2817068"/>
          </a:xfrm>
          <a:prstGeom prst="rect">
            <a:avLst/>
          </a:prstGeom>
          <a:solidFill>
            <a:srgbClr val="BFBFBF">
              <a:alpha val="20000"/>
            </a:srgbClr>
          </a:solidFill>
          <a:ln w="12700" cap="flat" cmpd="sng" algn="ctr">
            <a:noFill/>
            <a:prstDash val="solid"/>
            <a:miter lim="800000"/>
          </a:ln>
          <a:effectLst/>
        </p:spPr>
        <p:txBody>
          <a:bodyPr rtlCol="0" anchor="b"/>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20" name="Rectangle 19"/>
          <p:cNvSpPr/>
          <p:nvPr/>
        </p:nvSpPr>
        <p:spPr>
          <a:xfrm>
            <a:off x="10396624" y="1713368"/>
            <a:ext cx="1539110" cy="2817067"/>
          </a:xfrm>
          <a:prstGeom prst="rect">
            <a:avLst/>
          </a:prstGeom>
          <a:solidFill>
            <a:srgbClr val="BFBFBF">
              <a:alpha val="20000"/>
            </a:srgbClr>
          </a:solidFill>
          <a:ln w="12700" cap="flat" cmpd="sng" algn="ctr">
            <a:noFill/>
            <a:prstDash val="solid"/>
            <a:miter lim="800000"/>
          </a:ln>
          <a:effectLst/>
        </p:spPr>
        <p:txBody>
          <a:bodyPr rtlCol="0" anchor="b"/>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472C4"/>
                </a:solidFill>
                <a:effectLst/>
                <a:uLnTx/>
                <a:uFillTx/>
                <a:latin typeface="Calibri" panose="020F0502020204030204"/>
                <a:ea typeface="+mn-ea"/>
                <a:cs typeface="+mn-cs"/>
              </a:rPr>
              <a:t>Lateral</a:t>
            </a:r>
            <a:br>
              <a:rPr kumimoji="0" lang="en-US" sz="1428" b="0" i="0" u="none" strike="noStrike" kern="0" cap="none" spc="0" normalizeH="0" baseline="0" noProof="0" dirty="0">
                <a:ln>
                  <a:noFill/>
                </a:ln>
                <a:solidFill>
                  <a:srgbClr val="4472C4"/>
                </a:solidFill>
                <a:effectLst/>
                <a:uLnTx/>
                <a:uFillTx/>
                <a:latin typeface="Calibri" panose="020F0502020204030204"/>
                <a:ea typeface="+mn-ea"/>
                <a:cs typeface="+mn-cs"/>
              </a:rPr>
            </a:br>
            <a:r>
              <a:rPr kumimoji="0" lang="en-US" sz="1428" b="0" i="0" u="none" strike="noStrike" kern="0" cap="none" spc="0" normalizeH="0" baseline="0" noProof="0" dirty="0">
                <a:ln>
                  <a:noFill/>
                </a:ln>
                <a:solidFill>
                  <a:srgbClr val="4472C4"/>
                </a:solidFill>
                <a:effectLst/>
                <a:uLnTx/>
                <a:uFillTx/>
                <a:latin typeface="Calibri" panose="020F0502020204030204"/>
                <a:ea typeface="+mn-ea"/>
                <a:cs typeface="+mn-cs"/>
              </a:rPr>
              <a:t>Movement </a:t>
            </a:r>
          </a:p>
        </p:txBody>
      </p:sp>
      <p:sp>
        <p:nvSpPr>
          <p:cNvPr id="21" name="Right Arrow 20"/>
          <p:cNvSpPr/>
          <p:nvPr/>
        </p:nvSpPr>
        <p:spPr>
          <a:xfrm>
            <a:off x="409330" y="2876128"/>
            <a:ext cx="11809626" cy="379262"/>
          </a:xfrm>
          <a:prstGeom prst="rightArrow">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p:cNvCxnSpPr/>
          <p:nvPr/>
        </p:nvCxnSpPr>
        <p:spPr>
          <a:xfrm>
            <a:off x="11106949" y="2676354"/>
            <a:ext cx="2" cy="813307"/>
          </a:xfrm>
          <a:prstGeom prst="line">
            <a:avLst/>
          </a:prstGeom>
          <a:noFill/>
          <a:ln w="25400" cap="flat" cmpd="sng" algn="ctr">
            <a:solidFill>
              <a:schemeClr val="accent2"/>
            </a:solidFill>
            <a:prstDash val="solid"/>
            <a:miter lim="800000"/>
          </a:ln>
          <a:effectLst/>
        </p:spPr>
      </p:cxnSp>
      <p:sp>
        <p:nvSpPr>
          <p:cNvPr id="23" name="Rectangle 22"/>
          <p:cNvSpPr/>
          <p:nvPr/>
        </p:nvSpPr>
        <p:spPr>
          <a:xfrm>
            <a:off x="10723400" y="3542448"/>
            <a:ext cx="767102" cy="670577"/>
          </a:xfrm>
          <a:prstGeom prst="rect">
            <a:avLst/>
          </a:prstGeom>
        </p:spPr>
        <p:txBody>
          <a:bodyPr wrap="none">
            <a:spAutoFit/>
          </a:bodyPr>
          <a:lstStyle/>
          <a:p>
            <a:pPr algn="ctr" defTabSz="932239">
              <a:defRPr/>
            </a:pPr>
            <a:r>
              <a:rPr lang="en-US" sz="1224" b="1" kern="0" dirty="0">
                <a:solidFill>
                  <a:prstClr val="black"/>
                </a:solidFill>
                <a:latin typeface="Calibri" panose="020F0502020204030204"/>
              </a:rPr>
              <a:t>02/25 </a:t>
            </a:r>
          </a:p>
          <a:p>
            <a:pPr algn="ctr" defTabSz="932239">
              <a:defRPr/>
            </a:pPr>
            <a:r>
              <a:rPr lang="en-US" sz="1224" b="1" kern="0" dirty="0">
                <a:solidFill>
                  <a:prstClr val="black"/>
                </a:solidFill>
                <a:latin typeface="Calibri" panose="020F0502020204030204"/>
              </a:rPr>
              <a:t>12:21:44</a:t>
            </a:r>
            <a:br>
              <a:rPr lang="en-US" sz="1224" b="1" kern="0" dirty="0">
                <a:solidFill>
                  <a:prstClr val="black"/>
                </a:solidFill>
                <a:latin typeface="Calibri" panose="020F0502020204030204"/>
              </a:rPr>
            </a:br>
            <a:r>
              <a:rPr lang="en-US" sz="1224" b="1" kern="0" dirty="0">
                <a:solidFill>
                  <a:prstClr val="black"/>
                </a:solidFill>
                <a:latin typeface="Calibri" panose="020F0502020204030204"/>
              </a:rPr>
              <a:t>UTC</a:t>
            </a:r>
          </a:p>
        </p:txBody>
      </p:sp>
      <p:sp>
        <p:nvSpPr>
          <p:cNvPr id="24" name="TextBox 23"/>
          <p:cNvSpPr txBox="1"/>
          <p:nvPr/>
        </p:nvSpPr>
        <p:spPr>
          <a:xfrm>
            <a:off x="10407695" y="1827762"/>
            <a:ext cx="1400326" cy="768541"/>
          </a:xfrm>
          <a:prstGeom prst="rect">
            <a:avLst/>
          </a:prstGeom>
          <a:noFill/>
        </p:spPr>
        <p:txBody>
          <a:bodyPr wrap="square" lIns="0" tIns="0" rIns="0" bIns="0" rtlCol="0">
            <a:spAutoFit/>
          </a:bodyPr>
          <a:lstStyle/>
          <a:p>
            <a:pPr algn="ctr" defTabSz="932239">
              <a:defRPr/>
            </a:pPr>
            <a:r>
              <a:rPr lang="en-US" sz="1224" kern="0" dirty="0">
                <a:solidFill>
                  <a:prstClr val="black"/>
                </a:solidFill>
                <a:latin typeface="Calibri" panose="020F0502020204030204"/>
              </a:rPr>
              <a:t>Attacker ran downloaded port scanner (sl.exe) to survey the network</a:t>
            </a:r>
          </a:p>
        </p:txBody>
      </p:sp>
      <p:sp>
        <p:nvSpPr>
          <p:cNvPr id="25" name="Rectangle 24"/>
          <p:cNvSpPr/>
          <p:nvPr/>
        </p:nvSpPr>
        <p:spPr>
          <a:xfrm>
            <a:off x="713496" y="3521020"/>
            <a:ext cx="845750" cy="670577"/>
          </a:xfrm>
          <a:prstGeom prst="rect">
            <a:avLst/>
          </a:prstGeom>
        </p:spPr>
        <p:txBody>
          <a:bodyPr wrap="square">
            <a:spAutoFit/>
          </a:bodyPr>
          <a:lstStyle/>
          <a:p>
            <a:pPr algn="ctr" defTabSz="932239">
              <a:defRPr/>
            </a:pPr>
            <a:r>
              <a:rPr lang="en-US" sz="1224" b="1" kern="0" dirty="0">
                <a:solidFill>
                  <a:prstClr val="black"/>
                </a:solidFill>
                <a:latin typeface="Calibri" panose="020F0502020204030204"/>
              </a:rPr>
              <a:t>02/25 </a:t>
            </a:r>
          </a:p>
          <a:p>
            <a:pPr algn="ctr" defTabSz="932239">
              <a:defRPr/>
            </a:pPr>
            <a:r>
              <a:rPr lang="en-US" sz="1224" b="1" kern="0" dirty="0">
                <a:solidFill>
                  <a:prstClr val="black"/>
                </a:solidFill>
                <a:latin typeface="Calibri" panose="020F0502020204030204"/>
              </a:rPr>
              <a:t>06:21:00 UTC</a:t>
            </a:r>
          </a:p>
        </p:txBody>
      </p:sp>
      <p:cxnSp>
        <p:nvCxnSpPr>
          <p:cNvPr id="26" name="Straight Connector 25"/>
          <p:cNvCxnSpPr/>
          <p:nvPr/>
        </p:nvCxnSpPr>
        <p:spPr>
          <a:xfrm flipH="1">
            <a:off x="1143237" y="2747545"/>
            <a:ext cx="1" cy="670927"/>
          </a:xfrm>
          <a:prstGeom prst="line">
            <a:avLst/>
          </a:prstGeom>
          <a:noFill/>
          <a:ln w="25400" cap="flat" cmpd="sng" algn="ctr">
            <a:solidFill>
              <a:srgbClr val="ED7D31"/>
            </a:solidFill>
            <a:prstDash val="solid"/>
            <a:miter lim="800000"/>
          </a:ln>
          <a:effectLst/>
        </p:spPr>
      </p:cxnSp>
      <p:sp>
        <p:nvSpPr>
          <p:cNvPr id="27" name="TextBox 26"/>
          <p:cNvSpPr txBox="1"/>
          <p:nvPr/>
        </p:nvSpPr>
        <p:spPr>
          <a:xfrm>
            <a:off x="686622" y="1827762"/>
            <a:ext cx="899498" cy="768541"/>
          </a:xfrm>
          <a:prstGeom prst="rect">
            <a:avLst/>
          </a:prstGeom>
          <a:noFill/>
        </p:spPr>
        <p:txBody>
          <a:bodyPr wrap="square" lIns="0" tIns="0" rIns="0" bIns="0" rtlCol="0">
            <a:spAutoFit/>
          </a:bodyPr>
          <a:lstStyle/>
          <a:p>
            <a:pPr algn="ctr" defTabSz="932239">
              <a:defRPr/>
            </a:pPr>
            <a:r>
              <a:rPr lang="en-US" sz="1224" kern="0" dirty="0">
                <a:solidFill>
                  <a:prstClr val="black"/>
                </a:solidFill>
                <a:latin typeface="Calibri" panose="020F0502020204030204"/>
              </a:rPr>
              <a:t>Email with weaponized document received</a:t>
            </a:r>
          </a:p>
        </p:txBody>
      </p:sp>
      <p:sp>
        <p:nvSpPr>
          <p:cNvPr id="28" name="Rectangle 27"/>
          <p:cNvSpPr/>
          <p:nvPr/>
        </p:nvSpPr>
        <p:spPr>
          <a:xfrm>
            <a:off x="9258770" y="3542448"/>
            <a:ext cx="619961" cy="478442"/>
          </a:xfrm>
          <a:prstGeom prst="rect">
            <a:avLst/>
          </a:prstGeom>
        </p:spPr>
        <p:txBody>
          <a:bodyPr wrap="none">
            <a:spAutoFit/>
          </a:bodyPr>
          <a:lstStyle/>
          <a:p>
            <a:pPr algn="ctr" defTabSz="932239">
              <a:defRPr/>
            </a:pPr>
            <a:r>
              <a:rPr lang="en-US" sz="1224" b="1" kern="0" dirty="0">
                <a:solidFill>
                  <a:prstClr val="black"/>
                </a:solidFill>
                <a:latin typeface="Calibri" panose="020F0502020204030204"/>
              </a:rPr>
              <a:t>02/25 </a:t>
            </a:r>
            <a:br>
              <a:rPr lang="en-US" sz="1224" b="1" kern="0" dirty="0">
                <a:solidFill>
                  <a:prstClr val="black"/>
                </a:solidFill>
                <a:latin typeface="Calibri" panose="020F0502020204030204"/>
              </a:rPr>
            </a:br>
            <a:r>
              <a:rPr lang="en-US" sz="1224" b="1" kern="0" dirty="0">
                <a:solidFill>
                  <a:prstClr val="black"/>
                </a:solidFill>
                <a:latin typeface="Calibri" panose="020F0502020204030204"/>
              </a:rPr>
              <a:t>UTC</a:t>
            </a:r>
          </a:p>
        </p:txBody>
      </p:sp>
      <p:sp>
        <p:nvSpPr>
          <p:cNvPr id="29" name="Rectangle 28"/>
          <p:cNvSpPr/>
          <p:nvPr/>
        </p:nvSpPr>
        <p:spPr>
          <a:xfrm>
            <a:off x="1898049" y="3515515"/>
            <a:ext cx="821179" cy="670577"/>
          </a:xfrm>
          <a:prstGeom prst="rect">
            <a:avLst/>
          </a:prstGeom>
        </p:spPr>
        <p:txBody>
          <a:bodyPr wrap="square">
            <a:spAutoFit/>
          </a:bodyPr>
          <a:lstStyle/>
          <a:p>
            <a:pPr algn="ctr" defTabSz="932239">
              <a:defRPr/>
            </a:pPr>
            <a:r>
              <a:rPr lang="en-US" sz="1224" b="1" kern="0" dirty="0">
                <a:solidFill>
                  <a:prstClr val="black"/>
                </a:solidFill>
                <a:latin typeface="Calibri" panose="020F0502020204030204"/>
              </a:rPr>
              <a:t>02/25 </a:t>
            </a:r>
          </a:p>
          <a:p>
            <a:pPr algn="ctr" defTabSz="932239">
              <a:defRPr/>
            </a:pPr>
            <a:r>
              <a:rPr lang="en-US" sz="1224" b="1" kern="0" dirty="0">
                <a:solidFill>
                  <a:prstClr val="black"/>
                </a:solidFill>
                <a:latin typeface="Calibri" panose="020F0502020204030204"/>
              </a:rPr>
              <a:t>08:06:18 UTC</a:t>
            </a:r>
          </a:p>
        </p:txBody>
      </p:sp>
      <p:cxnSp>
        <p:nvCxnSpPr>
          <p:cNvPr id="30" name="Straight Connector 29"/>
          <p:cNvCxnSpPr/>
          <p:nvPr/>
        </p:nvCxnSpPr>
        <p:spPr>
          <a:xfrm>
            <a:off x="2301323" y="2616706"/>
            <a:ext cx="7316" cy="932603"/>
          </a:xfrm>
          <a:prstGeom prst="line">
            <a:avLst/>
          </a:prstGeom>
          <a:noFill/>
          <a:ln w="25400" cap="flat" cmpd="sng" algn="ctr">
            <a:solidFill>
              <a:srgbClr val="44546A"/>
            </a:solidFill>
            <a:prstDash val="sysDash"/>
            <a:miter lim="800000"/>
          </a:ln>
          <a:effectLst/>
        </p:spPr>
      </p:cxnSp>
      <p:sp>
        <p:nvSpPr>
          <p:cNvPr id="31" name="TextBox 30"/>
          <p:cNvSpPr txBox="1"/>
          <p:nvPr/>
        </p:nvSpPr>
        <p:spPr>
          <a:xfrm>
            <a:off x="1791188" y="1827762"/>
            <a:ext cx="1051375" cy="376770"/>
          </a:xfrm>
          <a:prstGeom prst="rect">
            <a:avLst/>
          </a:prstGeom>
          <a:noFill/>
        </p:spPr>
        <p:txBody>
          <a:bodyPr wrap="square" lIns="0" tIns="0" rIns="0" bIns="0" rtlCol="0">
            <a:spAutoFit/>
          </a:bodyPr>
          <a:lstStyle/>
          <a:p>
            <a:pPr algn="ctr" defTabSz="932239">
              <a:defRPr/>
            </a:pPr>
            <a:r>
              <a:rPr lang="en-US" sz="1224" kern="0" dirty="0">
                <a:solidFill>
                  <a:prstClr val="black"/>
                </a:solidFill>
                <a:latin typeface="Calibri" panose="020F0502020204030204"/>
              </a:rPr>
              <a:t>user opens the mail attachment</a:t>
            </a:r>
          </a:p>
        </p:txBody>
      </p:sp>
      <p:sp>
        <p:nvSpPr>
          <p:cNvPr id="32" name="Rectangle 31"/>
          <p:cNvSpPr/>
          <p:nvPr/>
        </p:nvSpPr>
        <p:spPr>
          <a:xfrm>
            <a:off x="3177122" y="3520128"/>
            <a:ext cx="812337" cy="670577"/>
          </a:xfrm>
          <a:prstGeom prst="rect">
            <a:avLst/>
          </a:prstGeom>
        </p:spPr>
        <p:txBody>
          <a:bodyPr wrap="square">
            <a:spAutoFit/>
          </a:bodyPr>
          <a:lstStyle/>
          <a:p>
            <a:pPr algn="ctr" defTabSz="932239">
              <a:defRPr/>
            </a:pPr>
            <a:r>
              <a:rPr lang="en-US" sz="1224" b="1" kern="0" dirty="0">
                <a:solidFill>
                  <a:prstClr val="black"/>
                </a:solidFill>
                <a:latin typeface="Calibri" panose="020F0502020204030204"/>
              </a:rPr>
              <a:t>02/25 </a:t>
            </a:r>
          </a:p>
          <a:p>
            <a:pPr algn="ctr" defTabSz="932239">
              <a:defRPr/>
            </a:pPr>
            <a:r>
              <a:rPr lang="en-US" sz="1224" b="1" kern="0" dirty="0">
                <a:solidFill>
                  <a:prstClr val="black"/>
                </a:solidFill>
                <a:latin typeface="Calibri" panose="020F0502020204030204"/>
              </a:rPr>
              <a:t>08:06:32 UTC</a:t>
            </a:r>
          </a:p>
        </p:txBody>
      </p:sp>
      <p:sp>
        <p:nvSpPr>
          <p:cNvPr id="33" name="TextBox 32"/>
          <p:cNvSpPr txBox="1"/>
          <p:nvPr/>
        </p:nvSpPr>
        <p:spPr>
          <a:xfrm>
            <a:off x="3039021" y="1827762"/>
            <a:ext cx="1069260" cy="565155"/>
          </a:xfrm>
          <a:prstGeom prst="rect">
            <a:avLst/>
          </a:prstGeom>
          <a:noFill/>
        </p:spPr>
        <p:txBody>
          <a:bodyPr wrap="square" lIns="0" tIns="0" rIns="0" bIns="0" rtlCol="0">
            <a:spAutoFit/>
          </a:bodyPr>
          <a:lstStyle/>
          <a:p>
            <a:pPr algn="ctr" defTabSz="932239">
              <a:defRPr/>
            </a:pPr>
            <a:r>
              <a:rPr lang="en-US" sz="1224" kern="0" dirty="0">
                <a:solidFill>
                  <a:prstClr val="black"/>
                </a:solidFill>
                <a:latin typeface="Calibri" panose="020F0502020204030204"/>
              </a:rPr>
              <a:t>Install.exe executes PowerShell </a:t>
            </a:r>
          </a:p>
        </p:txBody>
      </p:sp>
      <p:cxnSp>
        <p:nvCxnSpPr>
          <p:cNvPr id="34" name="Straight Connector 33"/>
          <p:cNvCxnSpPr/>
          <p:nvPr/>
        </p:nvCxnSpPr>
        <p:spPr>
          <a:xfrm>
            <a:off x="4907699" y="2708036"/>
            <a:ext cx="3203" cy="749944"/>
          </a:xfrm>
          <a:prstGeom prst="line">
            <a:avLst/>
          </a:prstGeom>
          <a:noFill/>
          <a:ln w="25400" cap="flat" cmpd="sng" algn="ctr">
            <a:solidFill>
              <a:schemeClr val="accent2"/>
            </a:solidFill>
            <a:prstDash val="solid"/>
            <a:miter lim="800000"/>
          </a:ln>
          <a:effectLst/>
        </p:spPr>
      </p:cxnSp>
      <p:sp>
        <p:nvSpPr>
          <p:cNvPr id="35" name="Rectangle 34"/>
          <p:cNvSpPr/>
          <p:nvPr/>
        </p:nvSpPr>
        <p:spPr>
          <a:xfrm>
            <a:off x="4496771" y="3519417"/>
            <a:ext cx="828261" cy="670577"/>
          </a:xfrm>
          <a:prstGeom prst="rect">
            <a:avLst/>
          </a:prstGeom>
        </p:spPr>
        <p:txBody>
          <a:bodyPr wrap="square">
            <a:spAutoFit/>
          </a:bodyPr>
          <a:lstStyle/>
          <a:p>
            <a:pPr algn="ctr" defTabSz="932239">
              <a:defRPr/>
            </a:pPr>
            <a:r>
              <a:rPr lang="en-US" sz="1224" b="1" kern="0" dirty="0">
                <a:solidFill>
                  <a:prstClr val="black"/>
                </a:solidFill>
                <a:latin typeface="Calibri" panose="020F0502020204030204"/>
              </a:rPr>
              <a:t>02/25 </a:t>
            </a:r>
          </a:p>
          <a:p>
            <a:pPr algn="ctr" defTabSz="932239">
              <a:defRPr/>
            </a:pPr>
            <a:r>
              <a:rPr lang="en-US" sz="1224" b="1" kern="0" dirty="0">
                <a:solidFill>
                  <a:prstClr val="black"/>
                </a:solidFill>
                <a:latin typeface="Calibri" panose="020F0502020204030204"/>
              </a:rPr>
              <a:t>08:07:00 UTC</a:t>
            </a:r>
          </a:p>
        </p:txBody>
      </p:sp>
      <p:sp>
        <p:nvSpPr>
          <p:cNvPr id="36" name="TextBox 35"/>
          <p:cNvSpPr txBox="1"/>
          <p:nvPr/>
        </p:nvSpPr>
        <p:spPr>
          <a:xfrm>
            <a:off x="4212648" y="1827763"/>
            <a:ext cx="1390102" cy="960676"/>
          </a:xfrm>
          <a:prstGeom prst="rect">
            <a:avLst/>
          </a:prstGeom>
          <a:noFill/>
        </p:spPr>
        <p:txBody>
          <a:bodyPr wrap="square" lIns="0" tIns="0" rIns="0" bIns="0" rtlCol="0">
            <a:spAutoFit/>
          </a:bodyPr>
          <a:lstStyle/>
          <a:p>
            <a:pPr algn="ctr" defTabSz="932239">
              <a:defRPr/>
            </a:pPr>
            <a:r>
              <a:rPr lang="en-US" sz="1224" kern="0" dirty="0">
                <a:solidFill>
                  <a:prstClr val="black"/>
                </a:solidFill>
                <a:latin typeface="Calibri" panose="020F0502020204030204"/>
              </a:rPr>
              <a:t>PowerShell communicate with server to download payload and runs it by invoking cmd.exe</a:t>
            </a:r>
          </a:p>
        </p:txBody>
      </p:sp>
      <p:cxnSp>
        <p:nvCxnSpPr>
          <p:cNvPr id="37" name="Straight Connector 36"/>
          <p:cNvCxnSpPr/>
          <p:nvPr/>
        </p:nvCxnSpPr>
        <p:spPr>
          <a:xfrm>
            <a:off x="6666925" y="2705291"/>
            <a:ext cx="13852" cy="755433"/>
          </a:xfrm>
          <a:prstGeom prst="line">
            <a:avLst/>
          </a:prstGeom>
          <a:noFill/>
          <a:ln w="25400" cap="flat" cmpd="sng" algn="ctr">
            <a:solidFill>
              <a:schemeClr val="accent2"/>
            </a:solidFill>
            <a:prstDash val="solid"/>
            <a:miter lim="800000"/>
          </a:ln>
          <a:effectLst/>
        </p:spPr>
      </p:cxnSp>
      <p:sp>
        <p:nvSpPr>
          <p:cNvPr id="38" name="Rectangle 37"/>
          <p:cNvSpPr/>
          <p:nvPr/>
        </p:nvSpPr>
        <p:spPr>
          <a:xfrm>
            <a:off x="6297230" y="3542448"/>
            <a:ext cx="767102" cy="670577"/>
          </a:xfrm>
          <a:prstGeom prst="rect">
            <a:avLst/>
          </a:prstGeom>
        </p:spPr>
        <p:txBody>
          <a:bodyPr wrap="none">
            <a:spAutoFit/>
          </a:bodyPr>
          <a:lstStyle/>
          <a:p>
            <a:pPr algn="ctr" defTabSz="932239">
              <a:defRPr/>
            </a:pPr>
            <a:r>
              <a:rPr lang="en-US" sz="1224" b="1" kern="0" dirty="0">
                <a:solidFill>
                  <a:prstClr val="black"/>
                </a:solidFill>
                <a:latin typeface="Calibri" panose="020F0502020204030204"/>
              </a:rPr>
              <a:t>02/25 </a:t>
            </a:r>
          </a:p>
          <a:p>
            <a:pPr algn="ctr" defTabSz="932239">
              <a:defRPr/>
            </a:pPr>
            <a:r>
              <a:rPr lang="en-US" sz="1224" b="1" kern="0" dirty="0">
                <a:solidFill>
                  <a:prstClr val="black"/>
                </a:solidFill>
                <a:latin typeface="Calibri" panose="020F0502020204030204"/>
              </a:rPr>
              <a:t>08:47:41</a:t>
            </a:r>
            <a:br>
              <a:rPr lang="en-US" sz="1224" b="1" kern="0" dirty="0">
                <a:solidFill>
                  <a:prstClr val="black"/>
                </a:solidFill>
                <a:latin typeface="Calibri" panose="020F0502020204030204"/>
              </a:rPr>
            </a:br>
            <a:r>
              <a:rPr lang="en-US" sz="1224" b="1" kern="0" dirty="0">
                <a:solidFill>
                  <a:prstClr val="black"/>
                </a:solidFill>
                <a:latin typeface="Calibri" panose="020F0502020204030204"/>
              </a:rPr>
              <a:t>UTC</a:t>
            </a:r>
          </a:p>
        </p:txBody>
      </p:sp>
      <p:cxnSp>
        <p:nvCxnSpPr>
          <p:cNvPr id="39" name="Straight Connector 38"/>
          <p:cNvCxnSpPr/>
          <p:nvPr/>
        </p:nvCxnSpPr>
        <p:spPr>
          <a:xfrm>
            <a:off x="8075695" y="2770498"/>
            <a:ext cx="0" cy="625020"/>
          </a:xfrm>
          <a:prstGeom prst="line">
            <a:avLst/>
          </a:prstGeom>
          <a:noFill/>
          <a:ln w="25400" cap="flat" cmpd="sng" algn="ctr">
            <a:solidFill>
              <a:schemeClr val="accent2"/>
            </a:solidFill>
            <a:prstDash val="solid"/>
            <a:miter lim="800000"/>
          </a:ln>
          <a:effectLst/>
        </p:spPr>
      </p:cxnSp>
      <p:sp>
        <p:nvSpPr>
          <p:cNvPr id="40" name="Rectangle 39"/>
          <p:cNvSpPr/>
          <p:nvPr/>
        </p:nvSpPr>
        <p:spPr>
          <a:xfrm>
            <a:off x="7692149" y="3542448"/>
            <a:ext cx="767102" cy="670577"/>
          </a:xfrm>
          <a:prstGeom prst="rect">
            <a:avLst/>
          </a:prstGeom>
        </p:spPr>
        <p:txBody>
          <a:bodyPr wrap="none">
            <a:spAutoFit/>
          </a:bodyPr>
          <a:lstStyle/>
          <a:p>
            <a:pPr algn="ctr" defTabSz="932239">
              <a:defRPr/>
            </a:pPr>
            <a:r>
              <a:rPr lang="en-US" sz="1224" b="1" kern="0" dirty="0">
                <a:solidFill>
                  <a:prstClr val="black"/>
                </a:solidFill>
                <a:latin typeface="Calibri" panose="020F0502020204030204"/>
              </a:rPr>
              <a:t>02/25 </a:t>
            </a:r>
          </a:p>
          <a:p>
            <a:pPr algn="ctr" defTabSz="932239">
              <a:defRPr/>
            </a:pPr>
            <a:r>
              <a:rPr lang="en-US" sz="1224" b="1" kern="0" dirty="0">
                <a:solidFill>
                  <a:prstClr val="black"/>
                </a:solidFill>
                <a:latin typeface="Calibri" panose="020F0502020204030204"/>
              </a:rPr>
              <a:t>08:08:32</a:t>
            </a:r>
            <a:br>
              <a:rPr lang="en-US" sz="1224" b="1" kern="0" dirty="0">
                <a:solidFill>
                  <a:prstClr val="black"/>
                </a:solidFill>
                <a:latin typeface="Calibri" panose="020F0502020204030204"/>
              </a:rPr>
            </a:br>
            <a:r>
              <a:rPr lang="en-US" sz="1224" b="1" kern="0" dirty="0">
                <a:solidFill>
                  <a:prstClr val="black"/>
                </a:solidFill>
                <a:latin typeface="Calibri" panose="020F0502020204030204"/>
              </a:rPr>
              <a:t>UTC</a:t>
            </a:r>
          </a:p>
        </p:txBody>
      </p:sp>
      <p:sp>
        <p:nvSpPr>
          <p:cNvPr id="41" name="TextBox 40"/>
          <p:cNvSpPr txBox="1"/>
          <p:nvPr/>
        </p:nvSpPr>
        <p:spPr>
          <a:xfrm>
            <a:off x="6010482" y="1827762"/>
            <a:ext cx="1225360" cy="768541"/>
          </a:xfrm>
          <a:prstGeom prst="rect">
            <a:avLst/>
          </a:prstGeom>
          <a:noFill/>
        </p:spPr>
        <p:txBody>
          <a:bodyPr wrap="square" lIns="0" tIns="0" rIns="0" bIns="0" rtlCol="0">
            <a:spAutoFit/>
          </a:bodyPr>
          <a:lstStyle/>
          <a:p>
            <a:pPr algn="ctr" defTabSz="932239">
              <a:defRPr/>
            </a:pPr>
            <a:r>
              <a:rPr lang="en-US" sz="1224" kern="0" dirty="0">
                <a:solidFill>
                  <a:prstClr val="black"/>
                </a:solidFill>
                <a:latin typeface="Calibri" panose="020F0502020204030204"/>
              </a:rPr>
              <a:t>Attacker registers the backdoor to run ASEP </a:t>
            </a:r>
            <a:br>
              <a:rPr lang="en-US" sz="1224" kern="0" dirty="0">
                <a:solidFill>
                  <a:prstClr val="black"/>
                </a:solidFill>
                <a:latin typeface="Calibri" panose="020F0502020204030204"/>
              </a:rPr>
            </a:br>
            <a:r>
              <a:rPr lang="en-US" sz="1224" kern="0" dirty="0">
                <a:solidFill>
                  <a:prstClr val="black"/>
                </a:solidFill>
                <a:latin typeface="Calibri" panose="020F0502020204030204"/>
              </a:rPr>
              <a:t>(</a:t>
            </a:r>
            <a:r>
              <a:rPr lang="en-US" sz="1224" kern="0" dirty="0">
                <a:solidFill>
                  <a:sysClr val="windowText" lastClr="000000"/>
                </a:solidFill>
                <a:latin typeface="Calibri" panose="020F0502020204030204"/>
              </a:rPr>
              <a:t>sysdebugger.exe)</a:t>
            </a:r>
            <a:endParaRPr lang="en-US" sz="1224" kern="0" dirty="0">
              <a:solidFill>
                <a:prstClr val="black"/>
              </a:solidFill>
              <a:latin typeface="Calibri" panose="020F0502020204030204"/>
            </a:endParaRPr>
          </a:p>
        </p:txBody>
      </p:sp>
      <p:sp>
        <p:nvSpPr>
          <p:cNvPr id="42" name="TextBox 41"/>
          <p:cNvSpPr txBox="1"/>
          <p:nvPr/>
        </p:nvSpPr>
        <p:spPr>
          <a:xfrm>
            <a:off x="7375534" y="1827762"/>
            <a:ext cx="1400326" cy="576406"/>
          </a:xfrm>
          <a:prstGeom prst="rect">
            <a:avLst/>
          </a:prstGeom>
          <a:noFill/>
        </p:spPr>
        <p:txBody>
          <a:bodyPr wrap="square" lIns="0" tIns="0" rIns="0" bIns="0" rtlCol="0">
            <a:spAutoFit/>
          </a:bodyPr>
          <a:lstStyle/>
          <a:p>
            <a:pPr algn="ctr" defTabSz="932239">
              <a:defRPr/>
            </a:pPr>
            <a:r>
              <a:rPr lang="en-US" sz="1224" kern="0" dirty="0">
                <a:solidFill>
                  <a:prstClr val="black"/>
                </a:solidFill>
                <a:latin typeface="Calibri" panose="020F0502020204030204"/>
              </a:rPr>
              <a:t>The attacker collects information, and sends to C&amp;C</a:t>
            </a:r>
          </a:p>
        </p:txBody>
      </p:sp>
      <p:cxnSp>
        <p:nvCxnSpPr>
          <p:cNvPr id="43" name="Straight Connector 42"/>
          <p:cNvCxnSpPr/>
          <p:nvPr/>
        </p:nvCxnSpPr>
        <p:spPr>
          <a:xfrm>
            <a:off x="9568748" y="2616706"/>
            <a:ext cx="3" cy="932603"/>
          </a:xfrm>
          <a:prstGeom prst="line">
            <a:avLst/>
          </a:prstGeom>
          <a:noFill/>
          <a:ln w="25400" cap="flat" cmpd="sng" algn="ctr">
            <a:solidFill>
              <a:srgbClr val="44546A"/>
            </a:solidFill>
            <a:prstDash val="sysDash"/>
            <a:miter lim="800000"/>
          </a:ln>
          <a:effectLst/>
        </p:spPr>
      </p:cxnSp>
      <p:sp>
        <p:nvSpPr>
          <p:cNvPr id="44" name="Rectangle 43"/>
          <p:cNvSpPr/>
          <p:nvPr/>
        </p:nvSpPr>
        <p:spPr>
          <a:xfrm rot="20283364">
            <a:off x="6128728" y="2931485"/>
            <a:ext cx="1237957" cy="318286"/>
          </a:xfrm>
          <a:prstGeom prst="rect">
            <a:avLst/>
          </a:prstGeom>
          <a:solidFill>
            <a:schemeClr val="accent2"/>
          </a:solidFill>
          <a:ln>
            <a:noFill/>
          </a:ln>
        </p:spPr>
        <p:txBody>
          <a:bodyPr wrap="none">
            <a:spAutoFit/>
          </a:bodyPr>
          <a:lstStyle/>
          <a:p>
            <a:pPr marL="0" marR="0" lvl="0" indent="0" defTabSz="932239"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err="1">
                <a:ln>
                  <a:noFill/>
                </a:ln>
                <a:solidFill>
                  <a:prstClr val="white"/>
                </a:solidFill>
                <a:effectLst/>
                <a:uLnTx/>
                <a:uFillTx/>
                <a:latin typeface="Calibri" panose="020F0502020204030204"/>
              </a:rPr>
              <a:t>WinATP</a:t>
            </a:r>
            <a:r>
              <a:rPr kumimoji="0" lang="en-US" sz="1428" b="1" i="0" u="none" strike="noStrike" kern="0" cap="none" spc="0" normalizeH="0" baseline="0" noProof="0" dirty="0">
                <a:ln>
                  <a:noFill/>
                </a:ln>
                <a:solidFill>
                  <a:prstClr val="white"/>
                </a:solidFill>
                <a:effectLst/>
                <a:uLnTx/>
                <a:uFillTx/>
                <a:latin typeface="Calibri" panose="020F0502020204030204"/>
              </a:rPr>
              <a:t> Alert</a:t>
            </a:r>
            <a:endParaRPr kumimoji="0" lang="en-US" sz="1428" b="0" i="0" u="none" strike="noStrike" kern="0" cap="none" spc="0" normalizeH="0" baseline="0" noProof="0" dirty="0">
              <a:ln>
                <a:noFill/>
              </a:ln>
              <a:solidFill>
                <a:prstClr val="white"/>
              </a:solidFill>
              <a:effectLst/>
              <a:uLnTx/>
              <a:uFillTx/>
              <a:latin typeface="Calibri" panose="020F0502020204030204"/>
            </a:endParaRPr>
          </a:p>
        </p:txBody>
      </p:sp>
      <p:sp>
        <p:nvSpPr>
          <p:cNvPr id="45" name="Rectangle 44"/>
          <p:cNvSpPr/>
          <p:nvPr/>
        </p:nvSpPr>
        <p:spPr>
          <a:xfrm rot="20283364">
            <a:off x="1846840" y="2980468"/>
            <a:ext cx="1237957" cy="318286"/>
          </a:xfrm>
          <a:prstGeom prst="rect">
            <a:avLst/>
          </a:prstGeom>
          <a:solidFill>
            <a:schemeClr val="accent2"/>
          </a:solidFill>
          <a:ln>
            <a:noFill/>
          </a:ln>
        </p:spPr>
        <p:txBody>
          <a:bodyPr wrap="none">
            <a:spAutoFit/>
          </a:bodyPr>
          <a:lstStyle/>
          <a:p>
            <a:pPr marL="0" marR="0" lvl="0" indent="0" defTabSz="932239"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err="1">
                <a:ln>
                  <a:noFill/>
                </a:ln>
                <a:solidFill>
                  <a:prstClr val="white"/>
                </a:solidFill>
                <a:effectLst/>
                <a:uLnTx/>
                <a:uFillTx/>
                <a:latin typeface="Calibri" panose="020F0502020204030204"/>
              </a:rPr>
              <a:t>WinATP</a:t>
            </a:r>
            <a:r>
              <a:rPr kumimoji="0" lang="en-US" sz="1428" b="1" i="0" u="none" strike="noStrike" kern="0" cap="none" spc="0" normalizeH="0" baseline="0" noProof="0" dirty="0">
                <a:ln>
                  <a:noFill/>
                </a:ln>
                <a:solidFill>
                  <a:prstClr val="white"/>
                </a:solidFill>
                <a:effectLst/>
                <a:uLnTx/>
                <a:uFillTx/>
                <a:latin typeface="Calibri" panose="020F0502020204030204"/>
              </a:rPr>
              <a:t> Alert</a:t>
            </a:r>
            <a:endParaRPr kumimoji="0" lang="en-US" sz="1428" b="0" i="0" u="none" strike="noStrike" kern="0" cap="none" spc="0" normalizeH="0" baseline="0" noProof="0" dirty="0">
              <a:ln>
                <a:noFill/>
              </a:ln>
              <a:solidFill>
                <a:prstClr val="white"/>
              </a:solidFill>
              <a:effectLst/>
              <a:uLnTx/>
              <a:uFillTx/>
              <a:latin typeface="Calibri" panose="020F0502020204030204"/>
            </a:endParaRPr>
          </a:p>
        </p:txBody>
      </p:sp>
      <p:sp>
        <p:nvSpPr>
          <p:cNvPr id="46" name="Rectangle 45"/>
          <p:cNvSpPr/>
          <p:nvPr/>
        </p:nvSpPr>
        <p:spPr>
          <a:xfrm rot="20283364">
            <a:off x="7462956" y="2895177"/>
            <a:ext cx="1237957" cy="318286"/>
          </a:xfrm>
          <a:prstGeom prst="rect">
            <a:avLst/>
          </a:prstGeom>
          <a:solidFill>
            <a:schemeClr val="accent2"/>
          </a:solidFill>
          <a:ln>
            <a:noFill/>
          </a:ln>
        </p:spPr>
        <p:txBody>
          <a:bodyPr wrap="none">
            <a:spAutoFit/>
          </a:bodyPr>
          <a:lstStyle/>
          <a:p>
            <a:pPr marL="0" marR="0" lvl="0" indent="0" defTabSz="932239"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err="1">
                <a:ln>
                  <a:noFill/>
                </a:ln>
                <a:solidFill>
                  <a:prstClr val="white"/>
                </a:solidFill>
                <a:effectLst/>
                <a:uLnTx/>
                <a:uFillTx/>
                <a:latin typeface="Calibri" panose="020F0502020204030204"/>
              </a:rPr>
              <a:t>WinATP</a:t>
            </a:r>
            <a:r>
              <a:rPr kumimoji="0" lang="en-US" sz="1428" b="1" i="0" u="none" strike="noStrike" kern="0" cap="none" spc="0" normalizeH="0" baseline="0" noProof="0" dirty="0">
                <a:ln>
                  <a:noFill/>
                </a:ln>
                <a:solidFill>
                  <a:prstClr val="white"/>
                </a:solidFill>
                <a:effectLst/>
                <a:uLnTx/>
                <a:uFillTx/>
                <a:latin typeface="Calibri" panose="020F0502020204030204"/>
              </a:rPr>
              <a:t> Alert</a:t>
            </a:r>
            <a:endParaRPr kumimoji="0" lang="en-US" sz="1428" b="0" i="0" u="none" strike="noStrike" kern="0" cap="none" spc="0" normalizeH="0" baseline="0" noProof="0" dirty="0">
              <a:ln>
                <a:noFill/>
              </a:ln>
              <a:solidFill>
                <a:prstClr val="white"/>
              </a:solidFill>
              <a:effectLst/>
              <a:uLnTx/>
              <a:uFillTx/>
              <a:latin typeface="Calibri" panose="020F0502020204030204"/>
            </a:endParaRPr>
          </a:p>
        </p:txBody>
      </p:sp>
      <p:sp>
        <p:nvSpPr>
          <p:cNvPr id="47" name="Rectangle 46"/>
          <p:cNvSpPr/>
          <p:nvPr/>
        </p:nvSpPr>
        <p:spPr>
          <a:xfrm rot="20283364">
            <a:off x="10544198" y="2941734"/>
            <a:ext cx="1237957" cy="318286"/>
          </a:xfrm>
          <a:prstGeom prst="rect">
            <a:avLst/>
          </a:prstGeom>
          <a:solidFill>
            <a:schemeClr val="accent2"/>
          </a:solidFill>
          <a:ln>
            <a:noFill/>
          </a:ln>
        </p:spPr>
        <p:txBody>
          <a:bodyPr wrap="none">
            <a:spAutoFit/>
          </a:bodyPr>
          <a:lstStyle/>
          <a:p>
            <a:pPr marL="0" marR="0" lvl="0" indent="0" defTabSz="932239"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err="1">
                <a:ln>
                  <a:noFill/>
                </a:ln>
                <a:solidFill>
                  <a:schemeClr val="bg1"/>
                </a:solidFill>
                <a:effectLst/>
                <a:uLnTx/>
                <a:uFillTx/>
                <a:latin typeface="Calibri" panose="020F0502020204030204"/>
              </a:rPr>
              <a:t>WinATP</a:t>
            </a:r>
            <a:r>
              <a:rPr kumimoji="0" lang="en-US" sz="1428" b="1" i="0" u="none" strike="noStrike" kern="0" cap="none" spc="0" normalizeH="0" baseline="0" noProof="0" dirty="0">
                <a:ln>
                  <a:noFill/>
                </a:ln>
                <a:solidFill>
                  <a:schemeClr val="bg1"/>
                </a:solidFill>
                <a:effectLst/>
                <a:uLnTx/>
                <a:uFillTx/>
                <a:latin typeface="Calibri" panose="020F0502020204030204"/>
              </a:rPr>
              <a:t> Alert</a:t>
            </a:r>
            <a:endParaRPr kumimoji="0" lang="en-US" sz="1428" b="0" i="0" u="none" strike="noStrike" kern="0" cap="none" spc="0" normalizeH="0" baseline="0" noProof="0" dirty="0">
              <a:ln>
                <a:noFill/>
              </a:ln>
              <a:solidFill>
                <a:schemeClr val="bg1"/>
              </a:solidFill>
              <a:effectLst/>
              <a:uLnTx/>
              <a:uFillTx/>
              <a:latin typeface="Calibri" panose="020F0502020204030204"/>
            </a:endParaRPr>
          </a:p>
        </p:txBody>
      </p:sp>
      <p:sp>
        <p:nvSpPr>
          <p:cNvPr id="48" name="Rectangle 47"/>
          <p:cNvSpPr/>
          <p:nvPr/>
        </p:nvSpPr>
        <p:spPr>
          <a:xfrm rot="20283364">
            <a:off x="4232595" y="2939827"/>
            <a:ext cx="1237957" cy="318286"/>
          </a:xfrm>
          <a:prstGeom prst="rect">
            <a:avLst/>
          </a:prstGeom>
          <a:solidFill>
            <a:schemeClr val="accent2"/>
          </a:solidFill>
          <a:ln>
            <a:noFill/>
          </a:ln>
        </p:spPr>
        <p:txBody>
          <a:bodyPr wrap="none">
            <a:spAutoFit/>
          </a:bodyPr>
          <a:lstStyle/>
          <a:p>
            <a:pPr marL="0" marR="0" lvl="0" indent="0" defTabSz="932239"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err="1">
                <a:ln>
                  <a:noFill/>
                </a:ln>
                <a:solidFill>
                  <a:prstClr val="white"/>
                </a:solidFill>
                <a:effectLst/>
                <a:uLnTx/>
                <a:uFillTx/>
                <a:latin typeface="Calibri" panose="020F0502020204030204"/>
              </a:rPr>
              <a:t>WinATP</a:t>
            </a:r>
            <a:r>
              <a:rPr kumimoji="0" lang="en-US" sz="1428" b="1" i="0" u="none" strike="noStrike" kern="0" cap="none" spc="0" normalizeH="0" baseline="0" noProof="0" dirty="0">
                <a:ln>
                  <a:noFill/>
                </a:ln>
                <a:solidFill>
                  <a:prstClr val="white"/>
                </a:solidFill>
                <a:effectLst/>
                <a:uLnTx/>
                <a:uFillTx/>
                <a:latin typeface="Calibri" panose="020F0502020204030204"/>
              </a:rPr>
              <a:t> Alert</a:t>
            </a:r>
            <a:endParaRPr kumimoji="0" lang="en-US" sz="1428" b="0" i="0" u="none" strike="noStrike" kern="0" cap="none" spc="0" normalizeH="0" baseline="0" noProof="0" dirty="0">
              <a:ln>
                <a:noFill/>
              </a:ln>
              <a:solidFill>
                <a:prstClr val="white"/>
              </a:solidFill>
              <a:effectLst/>
              <a:uLnTx/>
              <a:uFillTx/>
              <a:latin typeface="Calibri" panose="020F0502020204030204"/>
            </a:endParaRPr>
          </a:p>
        </p:txBody>
      </p:sp>
      <p:cxnSp>
        <p:nvCxnSpPr>
          <p:cNvPr id="49" name="Straight Connector 48"/>
          <p:cNvCxnSpPr/>
          <p:nvPr/>
        </p:nvCxnSpPr>
        <p:spPr>
          <a:xfrm>
            <a:off x="3590599" y="2715471"/>
            <a:ext cx="3203" cy="735074"/>
          </a:xfrm>
          <a:prstGeom prst="line">
            <a:avLst/>
          </a:prstGeom>
          <a:noFill/>
          <a:ln w="25400" cap="flat" cmpd="sng" algn="ctr">
            <a:solidFill>
              <a:schemeClr val="accent2"/>
            </a:solidFill>
            <a:prstDash val="solid"/>
            <a:miter lim="800000"/>
          </a:ln>
          <a:effectLst/>
        </p:spPr>
      </p:cxnSp>
      <p:sp>
        <p:nvSpPr>
          <p:cNvPr id="50" name="Rectangle 49"/>
          <p:cNvSpPr/>
          <p:nvPr/>
        </p:nvSpPr>
        <p:spPr>
          <a:xfrm rot="20283364">
            <a:off x="2970831" y="2927952"/>
            <a:ext cx="1237957" cy="318286"/>
          </a:xfrm>
          <a:prstGeom prst="rect">
            <a:avLst/>
          </a:prstGeom>
          <a:solidFill>
            <a:schemeClr val="accent2"/>
          </a:solidFill>
          <a:ln>
            <a:noFill/>
          </a:ln>
        </p:spPr>
        <p:txBody>
          <a:bodyPr wrap="none">
            <a:spAutoFit/>
          </a:bodyPr>
          <a:lstStyle/>
          <a:p>
            <a:pPr marL="0" marR="0" lvl="0" indent="0" defTabSz="932239"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err="1">
                <a:ln>
                  <a:noFill/>
                </a:ln>
                <a:solidFill>
                  <a:prstClr val="white"/>
                </a:solidFill>
                <a:effectLst/>
                <a:uLnTx/>
                <a:uFillTx/>
                <a:latin typeface="Calibri" panose="020F0502020204030204"/>
              </a:rPr>
              <a:t>WinATP</a:t>
            </a:r>
            <a:r>
              <a:rPr kumimoji="0" lang="en-US" sz="1428" b="1" i="0" u="none" strike="noStrike" kern="0" cap="none" spc="0" normalizeH="0" baseline="0" noProof="0" dirty="0">
                <a:ln>
                  <a:noFill/>
                </a:ln>
                <a:solidFill>
                  <a:prstClr val="white"/>
                </a:solidFill>
                <a:effectLst/>
                <a:uLnTx/>
                <a:uFillTx/>
                <a:latin typeface="Calibri" panose="020F0502020204030204"/>
              </a:rPr>
              <a:t> Alert</a:t>
            </a:r>
            <a:endParaRPr kumimoji="0" lang="en-US" sz="1428" b="0" i="0" u="none" strike="noStrike" kern="0" cap="none" spc="0" normalizeH="0" baseline="0" noProof="0" dirty="0">
              <a:ln>
                <a:noFill/>
              </a:ln>
              <a:solidFill>
                <a:prstClr val="white"/>
              </a:solidFill>
              <a:effectLst/>
              <a:uLnTx/>
              <a:uFillTx/>
              <a:latin typeface="Calibri" panose="020F0502020204030204"/>
            </a:endParaRPr>
          </a:p>
        </p:txBody>
      </p:sp>
      <p:sp>
        <p:nvSpPr>
          <p:cNvPr id="51" name="Rectangle 50"/>
          <p:cNvSpPr/>
          <p:nvPr/>
        </p:nvSpPr>
        <p:spPr>
          <a:xfrm rot="20283364">
            <a:off x="8896618" y="2866130"/>
            <a:ext cx="1167656" cy="318286"/>
          </a:xfrm>
          <a:prstGeom prst="rect">
            <a:avLst/>
          </a:prstGeom>
          <a:solidFill>
            <a:srgbClr val="FF0000"/>
          </a:solidFill>
          <a:ln>
            <a:noFill/>
          </a:ln>
        </p:spPr>
        <p:txBody>
          <a:bodyPr wrap="none">
            <a:spAutoFit/>
          </a:bodyPr>
          <a:lstStyle/>
          <a:p>
            <a:pPr defTabSz="932239">
              <a:defRPr/>
            </a:pPr>
            <a:r>
              <a:rPr lang="en-US" sz="1428" b="1" kern="0" dirty="0">
                <a:solidFill>
                  <a:prstClr val="white"/>
                </a:solidFill>
                <a:latin typeface="Calibri" panose="020F0502020204030204"/>
              </a:rPr>
              <a:t>NERO-BLAZE</a:t>
            </a:r>
            <a:endParaRPr lang="en-US" sz="1428" kern="0" dirty="0">
              <a:solidFill>
                <a:prstClr val="white"/>
              </a:solidFill>
              <a:latin typeface="Calibri" panose="020F0502020204030204"/>
            </a:endParaRPr>
          </a:p>
        </p:txBody>
      </p:sp>
      <p:sp>
        <p:nvSpPr>
          <p:cNvPr id="52" name="Rectangle 51"/>
          <p:cNvSpPr/>
          <p:nvPr/>
        </p:nvSpPr>
        <p:spPr>
          <a:xfrm>
            <a:off x="8869495" y="4939513"/>
            <a:ext cx="1414808" cy="1649364"/>
          </a:xfrm>
          <a:prstGeom prst="rect">
            <a:avLst/>
          </a:prstGeom>
          <a:solidFill>
            <a:srgbClr val="FF0000">
              <a:alpha val="76078"/>
            </a:srgbClr>
          </a:solidFill>
          <a:ln w="12700" cap="flat" cmpd="sng" algn="ctr">
            <a:noFill/>
            <a:prstDash val="solid"/>
            <a:miter lim="800000"/>
          </a:ln>
          <a:effectLst/>
        </p:spPr>
        <p:txBody>
          <a:bodyPr rtlCol="0" anchor="t" anchorCtr="0"/>
          <a:lstStyle/>
          <a:p>
            <a:pPr marL="0" marR="0" lvl="0" indent="0" defTabSz="932239" eaLnBrk="1" fontAlgn="auto" latinLnBrk="0" hangingPunct="1">
              <a:lnSpc>
                <a:spcPct val="100000"/>
              </a:lnSpc>
              <a:spcBef>
                <a:spcPts val="0"/>
              </a:spcBef>
              <a:spcAft>
                <a:spcPts val="500"/>
              </a:spcAft>
              <a:buClrTx/>
              <a:buSzTx/>
              <a:buFontTx/>
              <a:buNone/>
              <a:tabLst/>
              <a:defRPr/>
            </a:pPr>
            <a:r>
              <a:rPr kumimoji="0" lang="en-US" sz="1224"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C2 IP attributed to NEROBLAZE attacker, based on Threat Intelligence </a:t>
            </a:r>
          </a:p>
        </p:txBody>
      </p:sp>
    </p:spTree>
    <p:extLst>
      <p:ext uri="{BB962C8B-B14F-4D97-AF65-F5344CB8AC3E}">
        <p14:creationId xmlns:p14="http://schemas.microsoft.com/office/powerpoint/2010/main" val="32902157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4" y="-36457"/>
            <a:ext cx="12463442" cy="2474571"/>
          </a:xfrm>
          <a:prstGeom prst="rect">
            <a:avLst/>
          </a:prstGeom>
        </p:spPr>
      </p:pic>
      <p:sp>
        <p:nvSpPr>
          <p:cNvPr id="7" name="Rectangle 6"/>
          <p:cNvSpPr/>
          <p:nvPr/>
        </p:nvSpPr>
        <p:spPr>
          <a:xfrm>
            <a:off x="1763" y="497"/>
            <a:ext cx="12456203" cy="2489038"/>
          </a:xfrm>
          <a:prstGeom prst="rect">
            <a:avLst/>
          </a:prstGeom>
          <a:solidFill>
            <a:srgbClr val="00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25" tIns="69925" rIns="69925" bIns="69925" numCol="1" spcCol="0" rtlCol="0" fromWordArt="0" anchor="b" anchorCtr="0" forceAA="0" compatLnSpc="1">
            <a:prstTxWarp prst="textNoShape">
              <a:avLst/>
            </a:prstTxWarp>
            <a:noAutofit/>
          </a:bodyPr>
          <a:lstStyle/>
          <a:p>
            <a:pPr algn="r" defTabSz="699251">
              <a:defRPr/>
            </a:pPr>
            <a:r>
              <a:rPr lang="en-US" sz="918" kern="0" dirty="0">
                <a:solidFill>
                  <a:prstClr val="white"/>
                </a:solidFill>
              </a:rPr>
              <a:t> </a:t>
            </a:r>
          </a:p>
        </p:txBody>
      </p:sp>
      <p:sp>
        <p:nvSpPr>
          <p:cNvPr id="10" name="Rectangle 9"/>
          <p:cNvSpPr/>
          <p:nvPr/>
        </p:nvSpPr>
        <p:spPr>
          <a:xfrm>
            <a:off x="-662" y="2418604"/>
            <a:ext cx="12462585" cy="10783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25" tIns="69925" rIns="69925" bIns="69925" numCol="1" spcCol="0" rtlCol="0" fromWordArt="0" anchor="b" anchorCtr="0" forceAA="0" compatLnSpc="1">
            <a:prstTxWarp prst="textNoShape">
              <a:avLst/>
            </a:prstTxWarp>
            <a:noAutofit/>
          </a:bodyPr>
          <a:lstStyle/>
          <a:p>
            <a:pPr algn="r" defTabSz="699251">
              <a:defRPr/>
            </a:pPr>
            <a:endParaRPr lang="en-US" sz="918" kern="0" dirty="0" err="1">
              <a:solidFill>
                <a:prstClr val="white"/>
              </a:solidFill>
            </a:endParaRPr>
          </a:p>
        </p:txBody>
      </p:sp>
      <p:sp>
        <p:nvSpPr>
          <p:cNvPr id="12" name="TextBox 11"/>
          <p:cNvSpPr txBox="1"/>
          <p:nvPr/>
        </p:nvSpPr>
        <p:spPr>
          <a:xfrm>
            <a:off x="1276923" y="1461407"/>
            <a:ext cx="9051201" cy="459200"/>
          </a:xfrm>
          <a:prstGeom prst="rect">
            <a:avLst/>
          </a:prstGeom>
        </p:spPr>
        <p:txBody>
          <a:bodyPr vert="horz" wrap="square" lIns="69925" tIns="69925" rIns="69925" bIns="69925" rtlCol="0" anchor="ctr">
            <a:noAutofit/>
          </a:bodyPr>
          <a:lstStyle/>
          <a:p>
            <a:pPr algn="ctr" defTabSz="699251">
              <a:defRPr/>
            </a:pPr>
            <a:r>
              <a:rPr lang="en-US" b="1" kern="0" dirty="0">
                <a:solidFill>
                  <a:prstClr val="white"/>
                </a:solidFill>
                <a:ea typeface="Segoe UI" pitchFamily="34" charset="0"/>
                <a:cs typeface="Segoe UI Semibold" panose="020B0702040204020203" pitchFamily="34" charset="0"/>
              </a:rPr>
              <a:t>helps enterprise customers detect and remediate</a:t>
            </a:r>
            <a:br>
              <a:rPr lang="en-US" b="1" kern="0" dirty="0">
                <a:solidFill>
                  <a:prstClr val="white"/>
                </a:solidFill>
                <a:ea typeface="Segoe UI" pitchFamily="34" charset="0"/>
                <a:cs typeface="Segoe UI Semibold" panose="020B0702040204020203" pitchFamily="34" charset="0"/>
              </a:rPr>
            </a:br>
            <a:r>
              <a:rPr lang="en-US" b="1" kern="0" dirty="0">
                <a:solidFill>
                  <a:prstClr val="white"/>
                </a:solidFill>
                <a:ea typeface="Segoe UI" pitchFamily="34" charset="0"/>
                <a:cs typeface="Segoe UI Semibold" panose="020B0702040204020203" pitchFamily="34" charset="0"/>
              </a:rPr>
              <a:t> Advanced Attacks and data breaches </a:t>
            </a:r>
          </a:p>
        </p:txBody>
      </p:sp>
      <p:sp>
        <p:nvSpPr>
          <p:cNvPr id="13" name="TextBox 12"/>
          <p:cNvSpPr txBox="1"/>
          <p:nvPr/>
        </p:nvSpPr>
        <p:spPr>
          <a:xfrm>
            <a:off x="1508347" y="886704"/>
            <a:ext cx="9802371" cy="306953"/>
          </a:xfrm>
          <a:prstGeom prst="rect">
            <a:avLst/>
          </a:prstGeom>
        </p:spPr>
        <p:txBody>
          <a:bodyPr vert="horz" wrap="square" lIns="69925" tIns="69925" rIns="69925" bIns="69925" rtlCol="0" anchor="ctr">
            <a:noAutofit/>
          </a:bodyPr>
          <a:lstStyle/>
          <a:p>
            <a:pPr algn="ctr" defTabSz="713068">
              <a:lnSpc>
                <a:spcPct val="90000"/>
              </a:lnSpc>
              <a:spcAft>
                <a:spcPts val="459"/>
              </a:spcAft>
              <a:defRPr/>
            </a:pPr>
            <a:r>
              <a:rPr lang="en-US" sz="3672" b="1" kern="0" dirty="0">
                <a:solidFill>
                  <a:schemeClr val="bg1"/>
                </a:solidFill>
                <a:latin typeface="Segoe UI Light"/>
                <a:ea typeface="Segoe UI" pitchFamily="34" charset="0"/>
                <a:cs typeface="Segoe UI Light" panose="020B0502040204020203" pitchFamily="34" charset="0"/>
              </a:rPr>
              <a:t>Windows Defender Advanced Threat Protection</a:t>
            </a:r>
          </a:p>
        </p:txBody>
      </p:sp>
      <p:sp>
        <p:nvSpPr>
          <p:cNvPr id="16" name="TextBox 15"/>
          <p:cNvSpPr txBox="1"/>
          <p:nvPr/>
        </p:nvSpPr>
        <p:spPr>
          <a:xfrm>
            <a:off x="338795" y="4776145"/>
            <a:ext cx="2587652" cy="1202234"/>
          </a:xfrm>
          <a:prstGeom prst="rect">
            <a:avLst/>
          </a:prstGeom>
        </p:spPr>
        <p:txBody>
          <a:bodyPr vert="horz" wrap="square" lIns="69925" tIns="69925" rIns="69925" bIns="69925" rtlCol="0" anchor="t">
            <a:noAutofit/>
          </a:bodyPr>
          <a:lstStyle/>
          <a:p>
            <a:pPr algn="ctr" defTabSz="932597">
              <a:defRPr/>
            </a:pPr>
            <a:r>
              <a:rPr lang="en-US" sz="1326" b="1" kern="0" dirty="0">
                <a:solidFill>
                  <a:sysClr val="windowText" lastClr="000000"/>
                </a:solidFill>
              </a:rPr>
              <a:t>Built into Windows</a:t>
            </a:r>
          </a:p>
          <a:p>
            <a:pPr algn="ctr" defTabSz="951156">
              <a:defRPr/>
            </a:pPr>
            <a:br>
              <a:rPr lang="en-US" sz="1326" kern="0" dirty="0">
                <a:solidFill>
                  <a:srgbClr val="525252"/>
                </a:solidFill>
                <a:ea typeface="Segoe UI" pitchFamily="34" charset="0"/>
                <a:cs typeface="Segoe UI Semibold" panose="020B0702040204020203" pitchFamily="34" charset="0"/>
              </a:rPr>
            </a:br>
            <a:br>
              <a:rPr lang="en-US" sz="1326" kern="0" dirty="0">
                <a:solidFill>
                  <a:srgbClr val="525252"/>
                </a:solidFill>
                <a:ea typeface="Segoe UI" pitchFamily="34" charset="0"/>
                <a:cs typeface="Segoe UI Semibold" panose="020B0702040204020203" pitchFamily="34" charset="0"/>
              </a:rPr>
            </a:br>
            <a:r>
              <a:rPr lang="en-US" sz="1326" kern="0" dirty="0">
                <a:solidFill>
                  <a:srgbClr val="525252"/>
                </a:solidFill>
                <a:ea typeface="Segoe UI" pitchFamily="34" charset="0"/>
                <a:cs typeface="Segoe UI Semibold" panose="020B0702040204020203" pitchFamily="34" charset="0"/>
              </a:rPr>
              <a:t>No additional deployment &amp; Infrastructure. Continuously </a:t>
            </a:r>
          </a:p>
          <a:p>
            <a:pPr algn="ctr" defTabSz="951156">
              <a:defRPr/>
            </a:pPr>
            <a:r>
              <a:rPr lang="en-US" sz="1326" kern="0" dirty="0">
                <a:solidFill>
                  <a:srgbClr val="525252"/>
                </a:solidFill>
                <a:ea typeface="Segoe UI" pitchFamily="34" charset="0"/>
                <a:cs typeface="Segoe UI Semibold" panose="020B0702040204020203" pitchFamily="34" charset="0"/>
              </a:rPr>
              <a:t>up-to-date, lower costs. </a:t>
            </a:r>
          </a:p>
          <a:p>
            <a:pPr algn="ctr" defTabSz="951156">
              <a:defRPr/>
            </a:pPr>
            <a:endParaRPr lang="en-US" sz="1326" kern="0" dirty="0">
              <a:solidFill>
                <a:srgbClr val="525252"/>
              </a:solidFill>
              <a:ea typeface="Segoe UI" pitchFamily="34" charset="0"/>
              <a:cs typeface="Segoe UI Semibold" panose="020B0702040204020203" pitchFamily="34" charset="0"/>
            </a:endParaRPr>
          </a:p>
        </p:txBody>
      </p:sp>
      <p:pic>
        <p:nvPicPr>
          <p:cNvPr id="36" name="Picture 35" hidden="1"/>
          <p:cNvPicPr>
            <a:picLocks noChangeAspect="1"/>
          </p:cNvPicPr>
          <p:nvPr/>
        </p:nvPicPr>
        <p:blipFill rotWithShape="1">
          <a:blip r:embed="rId4" cstate="hqprint">
            <a:extLst>
              <a:ext uri="{28A0092B-C50C-407E-A947-70E740481C1C}">
                <a14:useLocalDpi xmlns:a14="http://schemas.microsoft.com/office/drawing/2010/main"/>
              </a:ext>
            </a:extLst>
          </a:blip>
          <a:srcRect r="79682"/>
          <a:stretch/>
        </p:blipFill>
        <p:spPr>
          <a:xfrm>
            <a:off x="2207653" y="6997405"/>
            <a:ext cx="627872" cy="576421"/>
          </a:xfrm>
          <a:prstGeom prst="rect">
            <a:avLst/>
          </a:prstGeom>
          <a:solidFill>
            <a:schemeClr val="bg1"/>
          </a:solidFill>
        </p:spPr>
      </p:pic>
      <p:sp>
        <p:nvSpPr>
          <p:cNvPr id="2" name="Rectangle 1"/>
          <p:cNvSpPr/>
          <p:nvPr/>
        </p:nvSpPr>
        <p:spPr>
          <a:xfrm>
            <a:off x="3241844" y="4793381"/>
            <a:ext cx="2899283" cy="1316514"/>
          </a:xfrm>
          <a:prstGeom prst="rect">
            <a:avLst/>
          </a:prstGeom>
        </p:spPr>
        <p:txBody>
          <a:bodyPr wrap="square">
            <a:spAutoFit/>
          </a:bodyPr>
          <a:lstStyle/>
          <a:p>
            <a:pPr lvl="0" algn="ctr">
              <a:defRPr/>
            </a:pPr>
            <a:r>
              <a:rPr lang="en-US" sz="1326" b="1" kern="0" dirty="0">
                <a:solidFill>
                  <a:sysClr val="windowText" lastClr="000000"/>
                </a:solidFill>
              </a:rPr>
              <a:t>Behavioral based, cloud powered</a:t>
            </a:r>
          </a:p>
          <a:p>
            <a:pPr algn="ctr">
              <a:defRPr/>
            </a:pPr>
            <a:r>
              <a:rPr lang="en-US" sz="1326" b="1" kern="0" dirty="0">
                <a:solidFill>
                  <a:sysClr val="windowText" lastClr="000000"/>
                </a:solidFill>
              </a:rPr>
              <a:t>post-breach detection</a:t>
            </a:r>
          </a:p>
          <a:p>
            <a:pPr lvl="0" algn="ctr">
              <a:defRPr/>
            </a:pPr>
            <a:br>
              <a:rPr lang="en-US" sz="1326" b="1" kern="0" dirty="0">
                <a:solidFill>
                  <a:sysClr val="windowText" lastClr="000000"/>
                </a:solidFill>
              </a:rPr>
            </a:br>
            <a:r>
              <a:rPr lang="en-US" sz="1326" b="1" kern="0" dirty="0">
                <a:solidFill>
                  <a:sysClr val="windowText" lastClr="000000"/>
                </a:solidFill>
              </a:rPr>
              <a:t> </a:t>
            </a:r>
            <a:r>
              <a:rPr lang="en-US" sz="1326" kern="0" dirty="0">
                <a:solidFill>
                  <a:sysClr val="windowText" lastClr="000000"/>
                </a:solidFill>
              </a:rPr>
              <a:t>A</a:t>
            </a:r>
            <a:r>
              <a:rPr lang="en-US" sz="1326" kern="0" dirty="0">
                <a:solidFill>
                  <a:srgbClr val="525252"/>
                </a:solidFill>
                <a:ea typeface="Segoe UI" pitchFamily="34" charset="0"/>
                <a:cs typeface="Segoe UI Semibold" panose="020B0702040204020203" pitchFamily="34" charset="0"/>
              </a:rPr>
              <a:t>ctionable, correlated alerts </a:t>
            </a:r>
            <a:r>
              <a:rPr lang="en-US" sz="1326" dirty="0">
                <a:solidFill>
                  <a:srgbClr val="525252"/>
                </a:solidFill>
                <a:ea typeface="Segoe UI" pitchFamily="34" charset="0"/>
                <a:cs typeface="Segoe UI Semibold" panose="020B0702040204020203" pitchFamily="34" charset="0"/>
              </a:rPr>
              <a:t>for known and unknown adversaries </a:t>
            </a:r>
            <a:br>
              <a:rPr lang="en-US" sz="1326" kern="0" dirty="0">
                <a:solidFill>
                  <a:srgbClr val="525252"/>
                </a:solidFill>
                <a:ea typeface="Segoe UI" pitchFamily="34" charset="0"/>
                <a:cs typeface="Segoe UI Semibold" panose="020B0702040204020203" pitchFamily="34" charset="0"/>
              </a:rPr>
            </a:br>
            <a:r>
              <a:rPr lang="en-US" sz="1326" kern="0" dirty="0">
                <a:solidFill>
                  <a:srgbClr val="525252"/>
                </a:solidFill>
                <a:ea typeface="Segoe UI" pitchFamily="34" charset="0"/>
                <a:cs typeface="Segoe UI Semibold" panose="020B0702040204020203" pitchFamily="34" charset="0"/>
              </a:rPr>
              <a:t>Real-time and historical data</a:t>
            </a:r>
          </a:p>
        </p:txBody>
      </p:sp>
      <p:sp>
        <p:nvSpPr>
          <p:cNvPr id="3" name="Rectangle 2"/>
          <p:cNvSpPr/>
          <p:nvPr/>
        </p:nvSpPr>
        <p:spPr>
          <a:xfrm>
            <a:off x="6211847" y="4793381"/>
            <a:ext cx="3276102" cy="1316514"/>
          </a:xfrm>
          <a:prstGeom prst="rect">
            <a:avLst/>
          </a:prstGeom>
        </p:spPr>
        <p:txBody>
          <a:bodyPr wrap="square">
            <a:spAutoFit/>
          </a:bodyPr>
          <a:lstStyle/>
          <a:p>
            <a:pPr algn="ctr" defTabSz="932597">
              <a:defRPr/>
            </a:pPr>
            <a:r>
              <a:rPr lang="en-US" sz="1326" b="1" kern="0" dirty="0">
                <a:solidFill>
                  <a:sysClr val="windowText" lastClr="000000"/>
                </a:solidFill>
              </a:rPr>
              <a:t>Rich timeline for investigation</a:t>
            </a:r>
          </a:p>
          <a:p>
            <a:pPr algn="ctr" defTabSz="932597">
              <a:defRPr/>
            </a:pPr>
            <a:br>
              <a:rPr lang="en-US" sz="1326" kern="0" dirty="0">
                <a:solidFill>
                  <a:srgbClr val="525252"/>
                </a:solidFill>
                <a:ea typeface="Segoe UI" pitchFamily="34" charset="0"/>
                <a:cs typeface="Segoe UI Semibold" panose="020B0702040204020203" pitchFamily="34" charset="0"/>
              </a:rPr>
            </a:br>
            <a:br>
              <a:rPr lang="en-US" sz="1326" kern="0" dirty="0">
                <a:solidFill>
                  <a:srgbClr val="525252"/>
                </a:solidFill>
                <a:ea typeface="Segoe UI" pitchFamily="34" charset="0"/>
                <a:cs typeface="Segoe UI Semibold" panose="020B0702040204020203" pitchFamily="34" charset="0"/>
              </a:rPr>
            </a:br>
            <a:r>
              <a:rPr lang="en-US" sz="1326" kern="0" dirty="0">
                <a:solidFill>
                  <a:srgbClr val="525252"/>
                </a:solidFill>
                <a:ea typeface="Segoe UI" pitchFamily="34" charset="0"/>
                <a:cs typeface="Segoe UI Semibold" panose="020B0702040204020203" pitchFamily="34" charset="0"/>
              </a:rPr>
              <a:t>Easily understand scope of breach</a:t>
            </a:r>
            <a:br>
              <a:rPr lang="en-US" sz="1326" kern="0" dirty="0">
                <a:solidFill>
                  <a:srgbClr val="525252"/>
                </a:solidFill>
                <a:ea typeface="Segoe UI" pitchFamily="34" charset="0"/>
                <a:cs typeface="Segoe UI Semibold" panose="020B0702040204020203" pitchFamily="34" charset="0"/>
              </a:rPr>
            </a:br>
            <a:r>
              <a:rPr lang="en-US" sz="1326" kern="0" dirty="0">
                <a:solidFill>
                  <a:srgbClr val="525252"/>
                </a:solidFill>
                <a:ea typeface="Segoe UI" pitchFamily="34" charset="0"/>
                <a:cs typeface="Segoe UI Semibold" panose="020B0702040204020203" pitchFamily="34" charset="0"/>
              </a:rPr>
              <a:t>Data pivoting across endpoints</a:t>
            </a:r>
          </a:p>
          <a:p>
            <a:pPr lvl="0" algn="ctr">
              <a:defRPr/>
            </a:pPr>
            <a:r>
              <a:rPr lang="en-US" sz="1326" kern="0" dirty="0">
                <a:solidFill>
                  <a:srgbClr val="525252"/>
                </a:solidFill>
                <a:ea typeface="Segoe UI" pitchFamily="34" charset="0"/>
                <a:cs typeface="Segoe UI Semibold" panose="020B0702040204020203" pitchFamily="34" charset="0"/>
              </a:rPr>
              <a:t>Deep files and URLs analysis</a:t>
            </a:r>
          </a:p>
        </p:txBody>
      </p:sp>
      <p:sp>
        <p:nvSpPr>
          <p:cNvPr id="64" name="Rectangle 63"/>
          <p:cNvSpPr/>
          <p:nvPr/>
        </p:nvSpPr>
        <p:spPr>
          <a:xfrm>
            <a:off x="9711384" y="4793381"/>
            <a:ext cx="2560280" cy="1316514"/>
          </a:xfrm>
          <a:prstGeom prst="rect">
            <a:avLst/>
          </a:prstGeom>
        </p:spPr>
        <p:txBody>
          <a:bodyPr wrap="square">
            <a:spAutoFit/>
          </a:bodyPr>
          <a:lstStyle/>
          <a:p>
            <a:pPr lvl="0" algn="ctr">
              <a:defRPr/>
            </a:pPr>
            <a:r>
              <a:rPr lang="en-US" sz="1326" b="1" kern="0" dirty="0">
                <a:solidFill>
                  <a:sysClr val="windowText" lastClr="000000"/>
                </a:solidFill>
              </a:rPr>
              <a:t>Unique threat intelligence </a:t>
            </a:r>
            <a:br>
              <a:rPr lang="en-US" sz="1326" b="1" kern="0" dirty="0">
                <a:solidFill>
                  <a:sysClr val="windowText" lastClr="000000"/>
                </a:solidFill>
              </a:rPr>
            </a:br>
            <a:r>
              <a:rPr lang="en-US" sz="1326" b="1" kern="0" dirty="0">
                <a:solidFill>
                  <a:sysClr val="windowText" lastClr="000000"/>
                </a:solidFill>
              </a:rPr>
              <a:t>knowledge base </a:t>
            </a:r>
            <a:br>
              <a:rPr lang="en-US" sz="1326" b="1" kern="0" dirty="0">
                <a:solidFill>
                  <a:sysClr val="windowText" lastClr="000000"/>
                </a:solidFill>
              </a:rPr>
            </a:br>
            <a:br>
              <a:rPr lang="en-US" sz="1326" b="1" kern="0" dirty="0">
                <a:solidFill>
                  <a:sysClr val="windowText" lastClr="000000"/>
                </a:solidFill>
              </a:rPr>
            </a:br>
            <a:r>
              <a:rPr lang="en-US" sz="1326" kern="0" dirty="0">
                <a:solidFill>
                  <a:srgbClr val="525252"/>
                </a:solidFill>
                <a:ea typeface="Segoe UI" pitchFamily="34" charset="0"/>
                <a:cs typeface="Segoe UI Semibold" panose="020B0702040204020203" pitchFamily="34" charset="0"/>
              </a:rPr>
              <a:t>Unparalleled threat optics </a:t>
            </a:r>
            <a:r>
              <a:rPr lang="en-US" sz="1326" dirty="0">
                <a:solidFill>
                  <a:srgbClr val="525252"/>
                </a:solidFill>
                <a:ea typeface="Segoe UI" pitchFamily="34" charset="0"/>
                <a:cs typeface="Segoe UI Semibold" panose="020B0702040204020203" pitchFamily="34" charset="0"/>
              </a:rPr>
              <a:t>provides detailed actor profiles</a:t>
            </a:r>
          </a:p>
          <a:p>
            <a:pPr lvl="0" algn="ctr">
              <a:defRPr/>
            </a:pPr>
            <a:r>
              <a:rPr lang="en-US" sz="1326" kern="0" dirty="0">
                <a:solidFill>
                  <a:srgbClr val="525252"/>
                </a:solidFill>
                <a:ea typeface="Segoe UI" pitchFamily="34" charset="0"/>
                <a:cs typeface="Segoe UI Semibold" panose="020B0702040204020203" pitchFamily="34" charset="0"/>
              </a:rPr>
              <a:t>1st and 3rd party TI data </a:t>
            </a:r>
          </a:p>
        </p:txBody>
      </p:sp>
      <p:sp>
        <p:nvSpPr>
          <p:cNvPr id="39" name="Oval 38"/>
          <p:cNvSpPr/>
          <p:nvPr/>
        </p:nvSpPr>
        <p:spPr bwMode="auto">
          <a:xfrm>
            <a:off x="990992" y="3005105"/>
            <a:ext cx="1256837" cy="1256837"/>
          </a:xfrm>
          <a:prstGeom prst="ellipse">
            <a:avLst/>
          </a:prstGeom>
          <a:solidFill>
            <a:schemeClr val="bg1"/>
          </a:solidFill>
          <a:ln w="762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996713" y="3033934"/>
            <a:ext cx="1271118" cy="1271118"/>
            <a:chOff x="409844" y="3792922"/>
            <a:chExt cx="731520" cy="731520"/>
          </a:xfrm>
          <a:solidFill>
            <a:srgbClr val="00B0F0"/>
          </a:solidFill>
        </p:grpSpPr>
        <p:sp>
          <p:nvSpPr>
            <p:cNvPr id="42" name="Oval 41"/>
            <p:cNvSpPr/>
            <p:nvPr/>
          </p:nvSpPr>
          <p:spPr bwMode="auto">
            <a:xfrm>
              <a:off x="409844" y="3792922"/>
              <a:ext cx="731520" cy="731520"/>
            </a:xfrm>
            <a:prstGeom prst="ellipse">
              <a:avLst/>
            </a:prstGeom>
            <a:noFill/>
            <a:ln w="762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628106" y="3989531"/>
              <a:ext cx="294992" cy="370026"/>
              <a:chOff x="6059489" y="1347789"/>
              <a:chExt cx="285750" cy="285750"/>
            </a:xfrm>
            <a:grpFill/>
          </p:grpSpPr>
          <p:sp>
            <p:nvSpPr>
              <p:cNvPr id="44" name="Oval 371"/>
              <p:cNvSpPr>
                <a:spLocks noChangeArrowheads="1"/>
              </p:cNvSpPr>
              <p:nvPr/>
            </p:nvSpPr>
            <p:spPr bwMode="auto">
              <a:xfrm>
                <a:off x="6119814" y="1587501"/>
                <a:ext cx="150813" cy="46038"/>
              </a:xfrm>
              <a:prstGeom prst="ellipse">
                <a:avLst/>
              </a:prstGeom>
              <a:solidFill>
                <a:srgbClr val="FFFFFF"/>
              </a:solid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45" name="Rectangle 372"/>
              <p:cNvSpPr>
                <a:spLocks noChangeArrowheads="1"/>
              </p:cNvSpPr>
              <p:nvPr/>
            </p:nvSpPr>
            <p:spPr bwMode="auto">
              <a:xfrm>
                <a:off x="6059489" y="1347789"/>
                <a:ext cx="285750" cy="195263"/>
              </a:xfrm>
              <a:prstGeom prst="rect">
                <a:avLst/>
              </a:prstGeom>
              <a:solidFill>
                <a:srgbClr val="FFFFFF"/>
              </a:solid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46" name="Line 373"/>
              <p:cNvSpPr>
                <a:spLocks noChangeShapeType="1"/>
              </p:cNvSpPr>
              <p:nvPr/>
            </p:nvSpPr>
            <p:spPr bwMode="auto">
              <a:xfrm>
                <a:off x="6097589" y="1377951"/>
                <a:ext cx="209550" cy="0"/>
              </a:xfrm>
              <a:prstGeom prst="line">
                <a:avLst/>
              </a:prstGeom>
              <a:no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47" name="Line 374"/>
              <p:cNvSpPr>
                <a:spLocks noChangeShapeType="1"/>
              </p:cNvSpPr>
              <p:nvPr/>
            </p:nvSpPr>
            <p:spPr bwMode="auto">
              <a:xfrm>
                <a:off x="6216651" y="1438276"/>
                <a:ext cx="90488" cy="0"/>
              </a:xfrm>
              <a:prstGeom prst="line">
                <a:avLst/>
              </a:prstGeom>
              <a:no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48" name="Line 375"/>
              <p:cNvSpPr>
                <a:spLocks noChangeShapeType="1"/>
              </p:cNvSpPr>
              <p:nvPr/>
            </p:nvSpPr>
            <p:spPr bwMode="auto">
              <a:xfrm>
                <a:off x="6216651" y="1468439"/>
                <a:ext cx="90488" cy="0"/>
              </a:xfrm>
              <a:prstGeom prst="line">
                <a:avLst/>
              </a:prstGeom>
              <a:no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52" name="Line 376"/>
              <p:cNvSpPr>
                <a:spLocks noChangeShapeType="1"/>
              </p:cNvSpPr>
              <p:nvPr/>
            </p:nvSpPr>
            <p:spPr bwMode="auto">
              <a:xfrm>
                <a:off x="6216651" y="1498601"/>
                <a:ext cx="90488" cy="0"/>
              </a:xfrm>
              <a:prstGeom prst="line">
                <a:avLst/>
              </a:prstGeom>
              <a:no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54" name="Line 377"/>
              <p:cNvSpPr>
                <a:spLocks noChangeShapeType="1"/>
              </p:cNvSpPr>
              <p:nvPr/>
            </p:nvSpPr>
            <p:spPr bwMode="auto">
              <a:xfrm flipV="1">
                <a:off x="6089651" y="1474789"/>
                <a:ext cx="0" cy="30163"/>
              </a:xfrm>
              <a:prstGeom prst="line">
                <a:avLst/>
              </a:prstGeom>
              <a:no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58" name="Line 378"/>
              <p:cNvSpPr>
                <a:spLocks noChangeShapeType="1"/>
              </p:cNvSpPr>
              <p:nvPr/>
            </p:nvSpPr>
            <p:spPr bwMode="auto">
              <a:xfrm flipV="1">
                <a:off x="6119814" y="1444626"/>
                <a:ext cx="0" cy="60325"/>
              </a:xfrm>
              <a:prstGeom prst="line">
                <a:avLst/>
              </a:prstGeom>
              <a:no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61" name="Line 379"/>
              <p:cNvSpPr>
                <a:spLocks noChangeShapeType="1"/>
              </p:cNvSpPr>
              <p:nvPr/>
            </p:nvSpPr>
            <p:spPr bwMode="auto">
              <a:xfrm flipV="1">
                <a:off x="6149976" y="1414464"/>
                <a:ext cx="0" cy="90488"/>
              </a:xfrm>
              <a:prstGeom prst="line">
                <a:avLst/>
              </a:prstGeom>
              <a:no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65" name="Line 380"/>
              <p:cNvSpPr>
                <a:spLocks noChangeShapeType="1"/>
              </p:cNvSpPr>
              <p:nvPr/>
            </p:nvSpPr>
            <p:spPr bwMode="auto">
              <a:xfrm flipV="1">
                <a:off x="6180139" y="1444626"/>
                <a:ext cx="0" cy="60325"/>
              </a:xfrm>
              <a:prstGeom prst="line">
                <a:avLst/>
              </a:prstGeom>
              <a:no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sp>
            <p:nvSpPr>
              <p:cNvPr id="66" name="Line 381"/>
              <p:cNvSpPr>
                <a:spLocks noChangeShapeType="1"/>
              </p:cNvSpPr>
              <p:nvPr/>
            </p:nvSpPr>
            <p:spPr bwMode="auto">
              <a:xfrm flipV="1">
                <a:off x="6194426" y="1550989"/>
                <a:ext cx="0" cy="60325"/>
              </a:xfrm>
              <a:prstGeom prst="line">
                <a:avLst/>
              </a:prstGeom>
              <a:noFill/>
              <a:ln w="19050" cap="rnd">
                <a:solidFill>
                  <a:srgbClr val="0070C0"/>
                </a:solidFill>
                <a:prstDash val="solid"/>
                <a:round/>
                <a:headEnd/>
                <a:tailEnd/>
              </a:ln>
              <a:extLst/>
            </p:spPr>
            <p:txBody>
              <a:bodyPr vert="horz" wrap="square" lIns="91388" tIns="45694" rIns="91388" bIns="45694" numCol="1" anchor="t" anchorCtr="0" compatLnSpc="1">
                <a:prstTxWarp prst="textNoShape">
                  <a:avLst/>
                </a:prstTxWarp>
              </a:bodyPr>
              <a:lstStyle/>
              <a:p>
                <a:pPr defTabSz="932597">
                  <a:defRPr/>
                </a:pPr>
                <a:endParaRPr lang="en-US" sz="1799" kern="0">
                  <a:solidFill>
                    <a:srgbClr val="505050"/>
                  </a:solidFill>
                </a:endParaRPr>
              </a:p>
            </p:txBody>
          </p:sp>
        </p:grpSp>
      </p:grpSp>
      <p:sp>
        <p:nvSpPr>
          <p:cNvPr id="68" name="Oval 67"/>
          <p:cNvSpPr/>
          <p:nvPr/>
        </p:nvSpPr>
        <p:spPr bwMode="auto">
          <a:xfrm>
            <a:off x="4059715" y="3005106"/>
            <a:ext cx="1263542" cy="1263542"/>
          </a:xfrm>
          <a:prstGeom prst="ellipse">
            <a:avLst/>
          </a:prstGeom>
          <a:noFill/>
          <a:ln w="762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10177622" y="3005106"/>
            <a:ext cx="1263542" cy="1263542"/>
            <a:chOff x="7255411" y="3171005"/>
            <a:chExt cx="1239055" cy="1239055"/>
          </a:xfrm>
        </p:grpSpPr>
        <p:grpSp>
          <p:nvGrpSpPr>
            <p:cNvPr id="70" name="Group 69"/>
            <p:cNvGrpSpPr/>
            <p:nvPr/>
          </p:nvGrpSpPr>
          <p:grpSpPr>
            <a:xfrm>
              <a:off x="7342261" y="3260403"/>
              <a:ext cx="1065354" cy="1065353"/>
              <a:chOff x="6457231" y="1843090"/>
              <a:chExt cx="1065354" cy="285750"/>
            </a:xfrm>
            <a:solidFill>
              <a:srgbClr val="0070C0"/>
            </a:solidFill>
          </p:grpSpPr>
          <p:sp>
            <p:nvSpPr>
              <p:cNvPr id="71" name="Freeform 453"/>
              <p:cNvSpPr>
                <a:spLocks/>
              </p:cNvSpPr>
              <p:nvPr/>
            </p:nvSpPr>
            <p:spPr bwMode="auto">
              <a:xfrm>
                <a:off x="6457231" y="1843090"/>
                <a:ext cx="1065354" cy="285750"/>
              </a:xfrm>
              <a:prstGeom prst="ellipse">
                <a:avLst/>
              </a:prstGeom>
              <a:grpFill/>
              <a:ln w="11113" cap="rnd">
                <a:solidFill>
                  <a:schemeClr val="bg2"/>
                </a:solidFill>
                <a:prstDash val="solid"/>
                <a:round/>
                <a:headEnd/>
                <a:tailEnd/>
              </a:ln>
              <a:extLst/>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505050"/>
                  </a:solidFill>
                </a:endParaRPr>
              </a:p>
            </p:txBody>
          </p:sp>
          <p:sp>
            <p:nvSpPr>
              <p:cNvPr id="72" name="Line 469"/>
              <p:cNvSpPr>
                <a:spLocks noChangeShapeType="1"/>
              </p:cNvSpPr>
              <p:nvPr/>
            </p:nvSpPr>
            <p:spPr bwMode="auto">
              <a:xfrm flipV="1">
                <a:off x="6622953" y="2062165"/>
                <a:ext cx="0" cy="30163"/>
              </a:xfrm>
              <a:prstGeom prst="line">
                <a:avLst/>
              </a:prstGeom>
              <a:grpFill/>
              <a:ln w="11113" cap="rnd">
                <a:solidFill>
                  <a:schemeClr val="bg2"/>
                </a:solidFill>
                <a:prstDash val="solid"/>
                <a:round/>
                <a:headEnd/>
                <a:tailEnd/>
              </a:ln>
              <a:extLst/>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505050"/>
                  </a:solidFill>
                </a:endParaRPr>
              </a:p>
            </p:txBody>
          </p:sp>
          <p:sp>
            <p:nvSpPr>
              <p:cNvPr id="73" name="Line 470"/>
              <p:cNvSpPr>
                <a:spLocks noChangeShapeType="1"/>
              </p:cNvSpPr>
              <p:nvPr/>
            </p:nvSpPr>
            <p:spPr bwMode="auto">
              <a:xfrm flipV="1">
                <a:off x="6735409" y="2032003"/>
                <a:ext cx="0" cy="60325"/>
              </a:xfrm>
              <a:prstGeom prst="line">
                <a:avLst/>
              </a:prstGeom>
              <a:grpFill/>
              <a:ln w="3175" cap="rnd">
                <a:solidFill>
                  <a:schemeClr val="bg2"/>
                </a:solidFill>
                <a:prstDash val="solid"/>
                <a:round/>
                <a:headEnd/>
                <a:tailEnd/>
              </a:ln>
              <a:extLst/>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505050"/>
                  </a:solidFill>
                </a:endParaRPr>
              </a:p>
            </p:txBody>
          </p:sp>
          <p:sp>
            <p:nvSpPr>
              <p:cNvPr id="74" name="Line 471"/>
              <p:cNvSpPr>
                <a:spLocks noChangeShapeType="1"/>
              </p:cNvSpPr>
              <p:nvPr/>
            </p:nvSpPr>
            <p:spPr bwMode="auto">
              <a:xfrm flipV="1">
                <a:off x="6847861" y="2001840"/>
                <a:ext cx="0" cy="90488"/>
              </a:xfrm>
              <a:prstGeom prst="line">
                <a:avLst/>
              </a:prstGeom>
              <a:grpFill/>
              <a:ln w="28575" cap="rnd">
                <a:solidFill>
                  <a:schemeClr val="bg2"/>
                </a:solidFill>
                <a:prstDash val="solid"/>
                <a:round/>
                <a:headEnd/>
                <a:tailEnd/>
              </a:ln>
              <a:extLst/>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505050"/>
                  </a:solidFill>
                </a:endParaRPr>
              </a:p>
            </p:txBody>
          </p:sp>
          <p:sp>
            <p:nvSpPr>
              <p:cNvPr id="75" name="Line 472"/>
              <p:cNvSpPr>
                <a:spLocks noChangeShapeType="1"/>
              </p:cNvSpPr>
              <p:nvPr/>
            </p:nvSpPr>
            <p:spPr bwMode="auto">
              <a:xfrm flipV="1">
                <a:off x="6960317" y="2032003"/>
                <a:ext cx="0" cy="60325"/>
              </a:xfrm>
              <a:prstGeom prst="line">
                <a:avLst/>
              </a:prstGeom>
              <a:grpFill/>
              <a:ln w="11113" cap="rnd">
                <a:solidFill>
                  <a:schemeClr val="bg2"/>
                </a:solidFill>
                <a:prstDash val="solid"/>
                <a:round/>
                <a:headEnd/>
                <a:tailEnd/>
              </a:ln>
              <a:extLst/>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505050"/>
                  </a:solidFill>
                </a:endParaRPr>
              </a:p>
            </p:txBody>
          </p:sp>
          <p:sp>
            <p:nvSpPr>
              <p:cNvPr id="76" name="Line 473"/>
              <p:cNvSpPr>
                <a:spLocks noChangeShapeType="1"/>
              </p:cNvSpPr>
              <p:nvPr/>
            </p:nvSpPr>
            <p:spPr bwMode="auto">
              <a:xfrm flipV="1">
                <a:off x="7072769" y="2024065"/>
                <a:ext cx="0" cy="68263"/>
              </a:xfrm>
              <a:prstGeom prst="line">
                <a:avLst/>
              </a:prstGeom>
              <a:grpFill/>
              <a:ln w="11113" cap="rnd">
                <a:solidFill>
                  <a:schemeClr val="bg2"/>
                </a:solidFill>
                <a:prstDash val="solid"/>
                <a:round/>
                <a:headEnd/>
                <a:tailEnd/>
              </a:ln>
              <a:extLst/>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505050"/>
                  </a:solidFill>
                </a:endParaRPr>
              </a:p>
            </p:txBody>
          </p:sp>
          <p:sp>
            <p:nvSpPr>
              <p:cNvPr id="77" name="Line 474"/>
              <p:cNvSpPr>
                <a:spLocks noChangeShapeType="1"/>
              </p:cNvSpPr>
              <p:nvPr/>
            </p:nvSpPr>
            <p:spPr bwMode="auto">
              <a:xfrm flipV="1">
                <a:off x="7185225" y="1955804"/>
                <a:ext cx="0" cy="136525"/>
              </a:xfrm>
              <a:prstGeom prst="line">
                <a:avLst/>
              </a:prstGeom>
              <a:grpFill/>
              <a:ln w="25400" cap="rnd">
                <a:solidFill>
                  <a:schemeClr val="bg2"/>
                </a:solidFill>
                <a:prstDash val="solid"/>
                <a:round/>
                <a:headEnd/>
                <a:tailEnd/>
              </a:ln>
              <a:extLst/>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505050"/>
                  </a:solidFill>
                </a:endParaRPr>
              </a:p>
            </p:txBody>
          </p:sp>
          <p:sp>
            <p:nvSpPr>
              <p:cNvPr id="78" name="Line 475"/>
              <p:cNvSpPr>
                <a:spLocks noChangeShapeType="1"/>
              </p:cNvSpPr>
              <p:nvPr/>
            </p:nvSpPr>
            <p:spPr bwMode="auto">
              <a:xfrm flipV="1">
                <a:off x="7297677" y="1889128"/>
                <a:ext cx="0" cy="203200"/>
              </a:xfrm>
              <a:prstGeom prst="line">
                <a:avLst/>
              </a:prstGeom>
              <a:grpFill/>
              <a:ln w="25400" cap="rnd">
                <a:solidFill>
                  <a:schemeClr val="bg2"/>
                </a:solidFill>
                <a:prstDash val="solid"/>
                <a:round/>
                <a:headEnd/>
                <a:tailEnd/>
              </a:ln>
              <a:extLst/>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505050"/>
                  </a:solidFill>
                </a:endParaRPr>
              </a:p>
            </p:txBody>
          </p:sp>
          <p:sp>
            <p:nvSpPr>
              <p:cNvPr id="79" name="Line 476"/>
              <p:cNvSpPr>
                <a:spLocks noChangeShapeType="1"/>
              </p:cNvSpPr>
              <p:nvPr/>
            </p:nvSpPr>
            <p:spPr bwMode="auto">
              <a:xfrm flipV="1">
                <a:off x="7420770" y="1949499"/>
                <a:ext cx="0" cy="136525"/>
              </a:xfrm>
              <a:prstGeom prst="line">
                <a:avLst/>
              </a:prstGeom>
              <a:grpFill/>
              <a:ln w="9525" cap="rnd">
                <a:solidFill>
                  <a:schemeClr val="bg2"/>
                </a:solidFill>
                <a:prstDash val="solid"/>
                <a:round/>
                <a:headEnd/>
                <a:tailEnd/>
              </a:ln>
              <a:extLst/>
            </p:spPr>
            <p:txBody>
              <a:bodyPr vert="horz" wrap="square" lIns="93234" tIns="46616" rIns="93234" bIns="46616" numCol="1" anchor="t" anchorCtr="0" compatLnSpc="1">
                <a:prstTxWarp prst="textNoShape">
                  <a:avLst/>
                </a:prstTxWarp>
              </a:bodyPr>
              <a:lstStyle/>
              <a:p>
                <a:pPr defTabSz="932597">
                  <a:defRPr/>
                </a:pPr>
                <a:endParaRPr lang="en-US" sz="1836" kern="0" dirty="0">
                  <a:solidFill>
                    <a:srgbClr val="505050"/>
                  </a:solidFill>
                </a:endParaRPr>
              </a:p>
            </p:txBody>
          </p:sp>
        </p:grpSp>
        <p:sp>
          <p:nvSpPr>
            <p:cNvPr id="81" name="Oval 80"/>
            <p:cNvSpPr/>
            <p:nvPr/>
          </p:nvSpPr>
          <p:spPr bwMode="auto">
            <a:xfrm>
              <a:off x="7255411" y="3171005"/>
              <a:ext cx="1239055" cy="1239055"/>
            </a:xfrm>
            <a:prstGeom prst="ellipse">
              <a:avLst/>
            </a:prstGeom>
            <a:noFill/>
            <a:ln w="762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48"/>
          <p:cNvGrpSpPr>
            <a:grpSpLocks noChangeAspect="1"/>
          </p:cNvGrpSpPr>
          <p:nvPr/>
        </p:nvGrpSpPr>
        <p:grpSpPr>
          <a:xfrm>
            <a:off x="1381617" y="3394710"/>
            <a:ext cx="475585" cy="475585"/>
            <a:chOff x="4421188" y="4308476"/>
            <a:chExt cx="285750" cy="285750"/>
          </a:xfrm>
        </p:grpSpPr>
        <p:sp>
          <p:nvSpPr>
            <p:cNvPr id="50" name="Freeform 517"/>
            <p:cNvSpPr>
              <a:spLocks/>
            </p:cNvSpPr>
            <p:nvPr/>
          </p:nvSpPr>
          <p:spPr bwMode="auto">
            <a:xfrm>
              <a:off x="4421188" y="4308476"/>
              <a:ext cx="285750" cy="285750"/>
            </a:xfrm>
            <a:custGeom>
              <a:avLst/>
              <a:gdLst>
                <a:gd name="T0" fmla="*/ 76 w 76"/>
                <a:gd name="T1" fmla="*/ 4 h 76"/>
                <a:gd name="T2" fmla="*/ 72 w 76"/>
                <a:gd name="T3" fmla="*/ 0 h 76"/>
                <a:gd name="T4" fmla="*/ 4 w 76"/>
                <a:gd name="T5" fmla="*/ 0 h 76"/>
                <a:gd name="T6" fmla="*/ 0 w 76"/>
                <a:gd name="T7" fmla="*/ 4 h 76"/>
                <a:gd name="T8" fmla="*/ 0 w 76"/>
                <a:gd name="T9" fmla="*/ 72 h 76"/>
                <a:gd name="T10" fmla="*/ 4 w 76"/>
                <a:gd name="T11" fmla="*/ 76 h 76"/>
                <a:gd name="T12" fmla="*/ 72 w 76"/>
                <a:gd name="T13" fmla="*/ 76 h 76"/>
                <a:gd name="T14" fmla="*/ 76 w 76"/>
                <a:gd name="T15" fmla="*/ 72 h 76"/>
                <a:gd name="T16" fmla="*/ 76 w 76"/>
                <a:gd name="T17"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6" y="4"/>
                  </a:moveTo>
                  <a:cubicBezTo>
                    <a:pt x="76" y="2"/>
                    <a:pt x="74" y="0"/>
                    <a:pt x="72" y="0"/>
                  </a:cubicBezTo>
                  <a:cubicBezTo>
                    <a:pt x="4" y="0"/>
                    <a:pt x="4" y="0"/>
                    <a:pt x="4" y="0"/>
                  </a:cubicBezTo>
                  <a:cubicBezTo>
                    <a:pt x="2" y="0"/>
                    <a:pt x="0" y="2"/>
                    <a:pt x="0" y="4"/>
                  </a:cubicBezTo>
                  <a:cubicBezTo>
                    <a:pt x="0" y="72"/>
                    <a:pt x="0" y="72"/>
                    <a:pt x="0" y="72"/>
                  </a:cubicBezTo>
                  <a:cubicBezTo>
                    <a:pt x="0" y="74"/>
                    <a:pt x="2" y="76"/>
                    <a:pt x="4" y="76"/>
                  </a:cubicBezTo>
                  <a:cubicBezTo>
                    <a:pt x="72" y="76"/>
                    <a:pt x="72" y="76"/>
                    <a:pt x="72" y="76"/>
                  </a:cubicBezTo>
                  <a:cubicBezTo>
                    <a:pt x="74" y="76"/>
                    <a:pt x="76" y="74"/>
                    <a:pt x="76" y="72"/>
                  </a:cubicBezTo>
                  <a:lnTo>
                    <a:pt x="76" y="4"/>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sp>
          <p:nvSpPr>
            <p:cNvPr id="51" name="Line 518"/>
            <p:cNvSpPr>
              <a:spLocks noChangeShapeType="1"/>
            </p:cNvSpPr>
            <p:nvPr/>
          </p:nvSpPr>
          <p:spPr bwMode="auto">
            <a:xfrm>
              <a:off x="4437063" y="4368801"/>
              <a:ext cx="25558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sp>
          <p:nvSpPr>
            <p:cNvPr id="53" name="Line 519"/>
            <p:cNvSpPr>
              <a:spLocks noChangeShapeType="1"/>
            </p:cNvSpPr>
            <p:nvPr/>
          </p:nvSpPr>
          <p:spPr bwMode="auto">
            <a:xfrm>
              <a:off x="4437063" y="4413251"/>
              <a:ext cx="25558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sp>
          <p:nvSpPr>
            <p:cNvPr id="55" name="Line 520"/>
            <p:cNvSpPr>
              <a:spLocks noChangeShapeType="1"/>
            </p:cNvSpPr>
            <p:nvPr/>
          </p:nvSpPr>
          <p:spPr bwMode="auto">
            <a:xfrm flipV="1">
              <a:off x="4481513" y="4322763"/>
              <a:ext cx="0" cy="255588"/>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sp>
          <p:nvSpPr>
            <p:cNvPr id="56" name="Freeform 521"/>
            <p:cNvSpPr>
              <a:spLocks/>
            </p:cNvSpPr>
            <p:nvPr/>
          </p:nvSpPr>
          <p:spPr bwMode="auto">
            <a:xfrm>
              <a:off x="4527551" y="4322763"/>
              <a:ext cx="28575" cy="255588"/>
            </a:xfrm>
            <a:custGeom>
              <a:avLst/>
              <a:gdLst>
                <a:gd name="T0" fmla="*/ 0 w 18"/>
                <a:gd name="T1" fmla="*/ 161 h 161"/>
                <a:gd name="T2" fmla="*/ 0 w 18"/>
                <a:gd name="T3" fmla="*/ 100 h 161"/>
                <a:gd name="T4" fmla="*/ 18 w 18"/>
                <a:gd name="T5" fmla="*/ 62 h 161"/>
                <a:gd name="T6" fmla="*/ 18 w 18"/>
                <a:gd name="T7" fmla="*/ 0 h 161"/>
              </a:gdLst>
              <a:ahLst/>
              <a:cxnLst>
                <a:cxn ang="0">
                  <a:pos x="T0" y="T1"/>
                </a:cxn>
                <a:cxn ang="0">
                  <a:pos x="T2" y="T3"/>
                </a:cxn>
                <a:cxn ang="0">
                  <a:pos x="T4" y="T5"/>
                </a:cxn>
                <a:cxn ang="0">
                  <a:pos x="T6" y="T7"/>
                </a:cxn>
              </a:cxnLst>
              <a:rect l="0" t="0" r="r" b="b"/>
              <a:pathLst>
                <a:path w="18" h="161">
                  <a:moveTo>
                    <a:pt x="0" y="161"/>
                  </a:moveTo>
                  <a:lnTo>
                    <a:pt x="0" y="100"/>
                  </a:lnTo>
                  <a:lnTo>
                    <a:pt x="18" y="62"/>
                  </a:lnTo>
                  <a:lnTo>
                    <a:pt x="18" y="0"/>
                  </a:ln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sp>
          <p:nvSpPr>
            <p:cNvPr id="57" name="Line 522"/>
            <p:cNvSpPr>
              <a:spLocks noChangeShapeType="1"/>
            </p:cNvSpPr>
            <p:nvPr/>
          </p:nvSpPr>
          <p:spPr bwMode="auto">
            <a:xfrm>
              <a:off x="4437063" y="4503738"/>
              <a:ext cx="13493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sp>
          <p:nvSpPr>
            <p:cNvPr id="59" name="Line 523"/>
            <p:cNvSpPr>
              <a:spLocks noChangeShapeType="1"/>
            </p:cNvSpPr>
            <p:nvPr/>
          </p:nvSpPr>
          <p:spPr bwMode="auto">
            <a:xfrm>
              <a:off x="4632326" y="4503738"/>
              <a:ext cx="6032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sp>
          <p:nvSpPr>
            <p:cNvPr id="60" name="Line 524"/>
            <p:cNvSpPr>
              <a:spLocks noChangeShapeType="1"/>
            </p:cNvSpPr>
            <p:nvPr/>
          </p:nvSpPr>
          <p:spPr bwMode="auto">
            <a:xfrm flipV="1">
              <a:off x="4602163" y="4322763"/>
              <a:ext cx="0" cy="150813"/>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sp>
          <p:nvSpPr>
            <p:cNvPr id="62" name="Line 525"/>
            <p:cNvSpPr>
              <a:spLocks noChangeShapeType="1"/>
            </p:cNvSpPr>
            <p:nvPr/>
          </p:nvSpPr>
          <p:spPr bwMode="auto">
            <a:xfrm flipV="1">
              <a:off x="4602163" y="4533901"/>
              <a:ext cx="0" cy="4445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sp>
          <p:nvSpPr>
            <p:cNvPr id="63" name="Oval 526"/>
            <p:cNvSpPr>
              <a:spLocks noChangeArrowheads="1"/>
            </p:cNvSpPr>
            <p:nvPr/>
          </p:nvSpPr>
          <p:spPr bwMode="auto">
            <a:xfrm>
              <a:off x="4572001" y="4473576"/>
              <a:ext cx="60325" cy="60325"/>
            </a:xfrm>
            <a:prstGeom prst="ellips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505050"/>
                </a:solidFill>
              </a:endParaRPr>
            </a:p>
          </p:txBody>
        </p:sp>
      </p:grpSp>
      <p:sp>
        <p:nvSpPr>
          <p:cNvPr id="67" name="Freeform 177"/>
          <p:cNvSpPr>
            <a:spLocks noChangeAspect="1"/>
          </p:cNvSpPr>
          <p:nvPr/>
        </p:nvSpPr>
        <p:spPr bwMode="auto">
          <a:xfrm>
            <a:off x="4519658" y="3324347"/>
            <a:ext cx="393674" cy="694720"/>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solidFill>
            <a:srgbClr val="0070C0"/>
          </a:solidFill>
          <a:ln w="11113" cap="rnd">
            <a:noFill/>
            <a:prstDash val="solid"/>
            <a:round/>
            <a:headEnd/>
            <a:tailEnd/>
          </a:ln>
          <a:extLst/>
        </p:spPr>
        <p:txBody>
          <a:bodyPr vert="horz" wrap="square" lIns="93221" tIns="46610" rIns="93221" bIns="46610" numCol="1" anchor="t" anchorCtr="0" compatLnSpc="1">
            <a:prstTxWarp prst="textNoShape">
              <a:avLst/>
            </a:prstTxWarp>
          </a:bodyPr>
          <a:lstStyle/>
          <a:p>
            <a:endParaRPr lang="en-US" sz="1836" dirty="0">
              <a:solidFill>
                <a:srgbClr val="505050"/>
              </a:solidFill>
            </a:endParaRPr>
          </a:p>
        </p:txBody>
      </p:sp>
    </p:spTree>
    <p:extLst>
      <p:ext uri="{BB962C8B-B14F-4D97-AF65-F5344CB8AC3E}">
        <p14:creationId xmlns:p14="http://schemas.microsoft.com/office/powerpoint/2010/main" val="343354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73" y="1056453"/>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8" name="Title 1"/>
          <p:cNvSpPr txBox="1">
            <a:spLocks/>
          </p:cNvSpPr>
          <p:nvPr/>
        </p:nvSpPr>
        <p:spPr>
          <a:xfrm>
            <a:off x="385584" y="161095"/>
            <a:ext cx="11931243" cy="695776"/>
          </a:xfrm>
          <a:prstGeom prst="rect">
            <a:avLst/>
          </a:prstGeom>
        </p:spPr>
        <p:txBody>
          <a:bodyPr vert="horz" lIns="137160" tIns="91440" rIns="137160" bIns="137160" rtlCol="0" anchor="t">
            <a:noAutofit/>
          </a:bodyPr>
          <a:lstStyle>
            <a:lvl1pPr marL="0" algn="l" defTabSz="1109731" rtl="0" eaLnBrk="1" latinLnBrk="0" hangingPunct="1">
              <a:lnSpc>
                <a:spcPct val="90000"/>
              </a:lnSpc>
              <a:spcBef>
                <a:spcPct val="0"/>
              </a:spcBef>
              <a:buNone/>
              <a:defRPr lang="en-US" sz="4896" kern="1200" spc="-102" baseline="0">
                <a:solidFill>
                  <a:schemeClr val="tx1"/>
                </a:solidFill>
                <a:latin typeface="+mj-lt"/>
                <a:ea typeface="Segoe UI Semibold" panose="020B0702040204020203" pitchFamily="34" charset="0"/>
                <a:cs typeface="Segoe UI Semibold" panose="020B0702040204020203" pitchFamily="34" charset="0"/>
              </a:defRPr>
            </a:lvl1pPr>
          </a:lstStyle>
          <a:p>
            <a:r>
              <a:rPr lang="en-US" dirty="0"/>
              <a:t>Conceptual architecture</a:t>
            </a:r>
          </a:p>
        </p:txBody>
      </p:sp>
      <p:sp>
        <p:nvSpPr>
          <p:cNvPr id="7" name="Rounded Rectangle 73"/>
          <p:cNvSpPr/>
          <p:nvPr/>
        </p:nvSpPr>
        <p:spPr>
          <a:xfrm>
            <a:off x="3694949" y="4147308"/>
            <a:ext cx="1828729" cy="2412796"/>
          </a:xfrm>
          <a:prstGeom prst="roundRect">
            <a:avLst>
              <a:gd name="adj" fmla="val 7960"/>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algn="ctr">
              <a:defRPr/>
            </a:pPr>
            <a:r>
              <a:rPr lang="en-US" sz="1428" b="1" kern="0">
                <a:solidFill>
                  <a:prstClr val="white"/>
                </a:solidFill>
                <a:effectLst>
                  <a:outerShdw blurRad="38100" dist="38100" dir="2700000" algn="tl">
                    <a:srgbClr val="000000">
                      <a:alpha val="43137"/>
                    </a:srgbClr>
                  </a:outerShdw>
                </a:effectLst>
                <a:latin typeface="Calibri" panose="020F0502020204030204"/>
              </a:rPr>
              <a:t>WDATP Geo </a:t>
            </a:r>
            <a:r>
              <a:rPr lang="en-US" sz="1428" b="1" kern="0" dirty="0">
                <a:solidFill>
                  <a:prstClr val="white"/>
                </a:solidFill>
                <a:effectLst>
                  <a:outerShdw blurRad="38100" dist="38100" dir="2700000" algn="tl">
                    <a:srgbClr val="000000">
                      <a:alpha val="43137"/>
                    </a:srgbClr>
                  </a:outerShdw>
                </a:effectLst>
                <a:latin typeface="Calibri" panose="020F0502020204030204"/>
              </a:rPr>
              <a:t>Unit</a:t>
            </a:r>
          </a:p>
          <a:p>
            <a:pPr algn="ctr">
              <a:defRPr/>
            </a:pPr>
            <a:r>
              <a:rPr lang="en-US" sz="1428" b="1" kern="0" dirty="0">
                <a:solidFill>
                  <a:prstClr val="white"/>
                </a:solidFill>
                <a:effectLst>
                  <a:outerShdw blurRad="38100" dist="38100" dir="2700000" algn="tl">
                    <a:srgbClr val="000000">
                      <a:alpha val="43137"/>
                    </a:srgbClr>
                  </a:outerShdw>
                </a:effectLst>
                <a:latin typeface="Calibri" panose="020F0502020204030204"/>
              </a:rPr>
              <a:t>(US)</a:t>
            </a:r>
          </a:p>
          <a:p>
            <a:pPr algn="ctr">
              <a:defRPr/>
            </a:pPr>
            <a:endParaRPr lang="en-US" sz="1428" b="1" kern="0" dirty="0">
              <a:solidFill>
                <a:prstClr val="white"/>
              </a:solidFill>
              <a:effectLst>
                <a:outerShdw blurRad="38100" dist="38100" dir="2700000" algn="tl">
                  <a:srgbClr val="000000">
                    <a:alpha val="43137"/>
                  </a:srgbClr>
                </a:outerShdw>
              </a:effectLst>
              <a:latin typeface="Calibri" panose="020F0502020204030204"/>
            </a:endParaRP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Telemetry Processing</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APT Detection</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Command and Control</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Samples Gathering</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Detonation</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UX</a:t>
            </a:r>
          </a:p>
          <a:p>
            <a:pPr algn="ctr">
              <a:defRPr/>
            </a:pPr>
            <a:endParaRPr lang="en-US" sz="1428" b="1" kern="0" dirty="0">
              <a:solidFill>
                <a:prstClr val="white"/>
              </a:solidFill>
              <a:effectLst>
                <a:outerShdw blurRad="38100" dist="38100" dir="2700000" algn="tl">
                  <a:srgbClr val="000000">
                    <a:alpha val="43137"/>
                  </a:srgbClr>
                </a:outerShdw>
              </a:effectLst>
              <a:latin typeface="Calibri" panose="020F0502020204030204"/>
            </a:endParaRPr>
          </a:p>
        </p:txBody>
      </p:sp>
      <p:sp>
        <p:nvSpPr>
          <p:cNvPr id="9" name="Rounded Rectangle 74"/>
          <p:cNvSpPr/>
          <p:nvPr/>
        </p:nvSpPr>
        <p:spPr>
          <a:xfrm>
            <a:off x="3694949" y="1469865"/>
            <a:ext cx="1828729" cy="2395083"/>
          </a:xfrm>
          <a:prstGeom prst="roundRect">
            <a:avLst>
              <a:gd name="adj" fmla="val 7338"/>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algn="ctr">
              <a:defRPr/>
            </a:pPr>
            <a:r>
              <a:rPr lang="en-US" sz="1428" b="1" kern="0">
                <a:solidFill>
                  <a:prstClr val="white"/>
                </a:solidFill>
                <a:effectLst>
                  <a:outerShdw blurRad="38100" dist="38100" dir="2700000" algn="tl">
                    <a:srgbClr val="000000">
                      <a:alpha val="43137"/>
                    </a:srgbClr>
                  </a:outerShdw>
                </a:effectLst>
                <a:latin typeface="Calibri" panose="020F0502020204030204"/>
              </a:rPr>
              <a:t>WDATP Geo </a:t>
            </a:r>
            <a:r>
              <a:rPr lang="en-US" sz="1428" b="1" kern="0" dirty="0">
                <a:solidFill>
                  <a:prstClr val="white"/>
                </a:solidFill>
                <a:effectLst>
                  <a:outerShdw blurRad="38100" dist="38100" dir="2700000" algn="tl">
                    <a:srgbClr val="000000">
                      <a:alpha val="43137"/>
                    </a:srgbClr>
                  </a:outerShdw>
                </a:effectLst>
                <a:latin typeface="Calibri" panose="020F0502020204030204"/>
              </a:rPr>
              <a:t>Unit</a:t>
            </a:r>
          </a:p>
          <a:p>
            <a:pPr algn="ctr">
              <a:defRPr/>
            </a:pPr>
            <a:r>
              <a:rPr lang="en-US" sz="1428" b="1" kern="0" dirty="0">
                <a:solidFill>
                  <a:prstClr val="white"/>
                </a:solidFill>
                <a:effectLst>
                  <a:outerShdw blurRad="38100" dist="38100" dir="2700000" algn="tl">
                    <a:srgbClr val="000000">
                      <a:alpha val="43137"/>
                    </a:srgbClr>
                  </a:outerShdw>
                </a:effectLst>
                <a:latin typeface="Calibri" panose="020F0502020204030204"/>
              </a:rPr>
              <a:t>(Europe)</a:t>
            </a:r>
          </a:p>
          <a:p>
            <a:pPr algn="ctr">
              <a:defRPr/>
            </a:pPr>
            <a:endParaRPr lang="en-US" sz="1428" b="1" kern="0" dirty="0">
              <a:solidFill>
                <a:prstClr val="white"/>
              </a:solidFill>
              <a:effectLst>
                <a:outerShdw blurRad="38100" dist="38100" dir="2700000" algn="tl">
                  <a:srgbClr val="000000">
                    <a:alpha val="43137"/>
                  </a:srgbClr>
                </a:outerShdw>
              </a:effectLst>
              <a:latin typeface="Calibri" panose="020F0502020204030204"/>
            </a:endParaRP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Telemetry Processing</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APT Detection</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Command and Control</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Samples Gathering</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Detonation</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UX</a:t>
            </a:r>
          </a:p>
        </p:txBody>
      </p:sp>
      <p:sp>
        <p:nvSpPr>
          <p:cNvPr id="10" name="Rounded Rectangle 75"/>
          <p:cNvSpPr/>
          <p:nvPr/>
        </p:nvSpPr>
        <p:spPr>
          <a:xfrm>
            <a:off x="469900" y="3098571"/>
            <a:ext cx="1977112" cy="2141181"/>
          </a:xfrm>
          <a:prstGeom prst="roundRect">
            <a:avLst>
              <a:gd name="adj" fmla="val 6986"/>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algn="ctr">
              <a:defRPr/>
            </a:pPr>
            <a:r>
              <a:rPr lang="en-US" sz="1428" b="1" kern="0">
                <a:solidFill>
                  <a:prstClr val="white"/>
                </a:solidFill>
                <a:effectLst>
                  <a:outerShdw blurRad="38100" dist="38100" dir="2700000" algn="tl">
                    <a:srgbClr val="000000">
                      <a:alpha val="43137"/>
                    </a:srgbClr>
                  </a:outerShdw>
                </a:effectLst>
                <a:latin typeface="Calibri" panose="020F0502020204030204"/>
              </a:rPr>
              <a:t>WDATP Central </a:t>
            </a:r>
            <a:r>
              <a:rPr lang="en-US" sz="1428" b="1" kern="0" dirty="0">
                <a:solidFill>
                  <a:prstClr val="white"/>
                </a:solidFill>
                <a:effectLst>
                  <a:outerShdw blurRad="38100" dist="38100" dir="2700000" algn="tl">
                    <a:srgbClr val="000000">
                      <a:alpha val="43137"/>
                    </a:srgbClr>
                  </a:outerShdw>
                </a:effectLst>
                <a:latin typeface="Calibri" panose="020F0502020204030204"/>
              </a:rPr>
              <a:t>Unit</a:t>
            </a:r>
          </a:p>
          <a:p>
            <a:pPr algn="ctr">
              <a:defRPr/>
            </a:pPr>
            <a:r>
              <a:rPr lang="en-US" sz="1428" b="1" kern="0" dirty="0">
                <a:solidFill>
                  <a:prstClr val="white"/>
                </a:solidFill>
                <a:effectLst>
                  <a:outerShdw blurRad="38100" dist="38100" dir="2700000" algn="tl">
                    <a:srgbClr val="000000">
                      <a:alpha val="43137"/>
                    </a:srgbClr>
                  </a:outerShdw>
                </a:effectLst>
                <a:latin typeface="Calibri" panose="020F0502020204030204"/>
              </a:rPr>
              <a:t>(US)</a:t>
            </a:r>
          </a:p>
          <a:p>
            <a:pPr algn="ctr">
              <a:defRPr/>
            </a:pPr>
            <a:endParaRPr lang="en-US" sz="1428" kern="0" dirty="0">
              <a:solidFill>
                <a:prstClr val="white"/>
              </a:solidFill>
              <a:latin typeface="Calibri" panose="020F0502020204030204"/>
            </a:endParaRP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Big Data Processing</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Threat Intelligence</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Detonation</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Service Management</a:t>
            </a:r>
          </a:p>
        </p:txBody>
      </p:sp>
      <p:sp>
        <p:nvSpPr>
          <p:cNvPr id="11" name="Rounded Rectangle 76"/>
          <p:cNvSpPr/>
          <p:nvPr/>
        </p:nvSpPr>
        <p:spPr>
          <a:xfrm>
            <a:off x="3439545" y="1588393"/>
            <a:ext cx="1938507" cy="2395083"/>
          </a:xfrm>
          <a:prstGeom prst="roundRect">
            <a:avLst>
              <a:gd name="adj" fmla="val 7338"/>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algn="ctr">
              <a:defRPr/>
            </a:pPr>
            <a:r>
              <a:rPr lang="en-US" sz="1428" b="1" kern="0">
                <a:solidFill>
                  <a:prstClr val="white"/>
                </a:solidFill>
                <a:effectLst>
                  <a:outerShdw blurRad="38100" dist="38100" dir="2700000" algn="tl">
                    <a:srgbClr val="000000">
                      <a:alpha val="43137"/>
                    </a:srgbClr>
                  </a:outerShdw>
                </a:effectLst>
                <a:latin typeface="Calibri" panose="020F0502020204030204"/>
              </a:rPr>
              <a:t>WDATP Geo+DR </a:t>
            </a:r>
            <a:r>
              <a:rPr lang="en-US" sz="1428" b="1" kern="0" dirty="0">
                <a:solidFill>
                  <a:prstClr val="white"/>
                </a:solidFill>
                <a:effectLst>
                  <a:outerShdw blurRad="38100" dist="38100" dir="2700000" algn="tl">
                    <a:srgbClr val="000000">
                      <a:alpha val="43137"/>
                    </a:srgbClr>
                  </a:outerShdw>
                </a:effectLst>
                <a:latin typeface="Calibri" panose="020F0502020204030204"/>
              </a:rPr>
              <a:t>Unit</a:t>
            </a:r>
          </a:p>
          <a:p>
            <a:pPr algn="ctr">
              <a:defRPr/>
            </a:pPr>
            <a:r>
              <a:rPr lang="en-US" sz="1428" b="1" kern="0" dirty="0">
                <a:solidFill>
                  <a:prstClr val="white"/>
                </a:solidFill>
                <a:effectLst>
                  <a:outerShdw blurRad="38100" dist="38100" dir="2700000" algn="tl">
                    <a:srgbClr val="000000">
                      <a:alpha val="43137"/>
                    </a:srgbClr>
                  </a:outerShdw>
                </a:effectLst>
                <a:latin typeface="Calibri" panose="020F0502020204030204"/>
              </a:rPr>
              <a:t>(Europe)</a:t>
            </a:r>
          </a:p>
          <a:p>
            <a:pPr algn="ctr">
              <a:defRPr/>
            </a:pPr>
            <a:endParaRPr lang="en-US" sz="1428" b="1" kern="0" dirty="0">
              <a:solidFill>
                <a:prstClr val="white"/>
              </a:solidFill>
              <a:effectLst>
                <a:outerShdw blurRad="38100" dist="38100" dir="2700000" algn="tl">
                  <a:srgbClr val="000000">
                    <a:alpha val="43137"/>
                  </a:srgbClr>
                </a:outerShdw>
              </a:effectLst>
              <a:latin typeface="Calibri" panose="020F0502020204030204"/>
            </a:endParaRP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Telemetry Processing</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APT Detection</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Command and Control</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Samples Gathering</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Detonation</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UX</a:t>
            </a:r>
          </a:p>
        </p:txBody>
      </p:sp>
      <p:sp>
        <p:nvSpPr>
          <p:cNvPr id="12" name="Rounded Rectangle 77"/>
          <p:cNvSpPr/>
          <p:nvPr/>
        </p:nvSpPr>
        <p:spPr>
          <a:xfrm>
            <a:off x="3439545" y="4275178"/>
            <a:ext cx="1938507" cy="2412796"/>
          </a:xfrm>
          <a:prstGeom prst="roundRect">
            <a:avLst>
              <a:gd name="adj" fmla="val 7960"/>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algn="ctr">
              <a:defRPr/>
            </a:pPr>
            <a:r>
              <a:rPr lang="en-US" sz="1428" b="1" kern="0">
                <a:solidFill>
                  <a:prstClr val="white"/>
                </a:solidFill>
                <a:effectLst>
                  <a:outerShdw blurRad="38100" dist="38100" dir="2700000" algn="tl">
                    <a:srgbClr val="000000">
                      <a:alpha val="43137"/>
                    </a:srgbClr>
                  </a:outerShdw>
                </a:effectLst>
                <a:latin typeface="Calibri" panose="020F0502020204030204"/>
              </a:rPr>
              <a:t>WDATP Geo+DR </a:t>
            </a:r>
            <a:r>
              <a:rPr lang="en-US" sz="1428" b="1" kern="0" dirty="0">
                <a:solidFill>
                  <a:prstClr val="white"/>
                </a:solidFill>
                <a:effectLst>
                  <a:outerShdw blurRad="38100" dist="38100" dir="2700000" algn="tl">
                    <a:srgbClr val="000000">
                      <a:alpha val="43137"/>
                    </a:srgbClr>
                  </a:outerShdw>
                </a:effectLst>
                <a:latin typeface="Calibri" panose="020F0502020204030204"/>
              </a:rPr>
              <a:t>Unit</a:t>
            </a:r>
          </a:p>
          <a:p>
            <a:pPr algn="ctr">
              <a:defRPr/>
            </a:pPr>
            <a:r>
              <a:rPr lang="en-US" sz="1428" b="1" kern="0" dirty="0">
                <a:solidFill>
                  <a:prstClr val="white"/>
                </a:solidFill>
                <a:effectLst>
                  <a:outerShdw blurRad="38100" dist="38100" dir="2700000" algn="tl">
                    <a:srgbClr val="000000">
                      <a:alpha val="43137"/>
                    </a:srgbClr>
                  </a:outerShdw>
                </a:effectLst>
                <a:latin typeface="Calibri" panose="020F0502020204030204"/>
              </a:rPr>
              <a:t>(US)</a:t>
            </a:r>
          </a:p>
          <a:p>
            <a:pPr algn="ctr">
              <a:defRPr/>
            </a:pPr>
            <a:endParaRPr lang="en-US" sz="1428" b="1" kern="0" dirty="0">
              <a:solidFill>
                <a:prstClr val="white"/>
              </a:solidFill>
              <a:effectLst>
                <a:outerShdw blurRad="38100" dist="38100" dir="2700000" algn="tl">
                  <a:srgbClr val="000000">
                    <a:alpha val="43137"/>
                  </a:srgbClr>
                </a:outerShdw>
              </a:effectLst>
              <a:latin typeface="Calibri" panose="020F0502020204030204"/>
            </a:endParaRP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Telemetry Processing</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APT Detection</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Command and Control</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Samples Gathering</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Detonation</a:t>
            </a:r>
          </a:p>
          <a:p>
            <a:pPr algn="ctr">
              <a:defRPr/>
            </a:pPr>
            <a:r>
              <a:rPr lang="en-US" sz="1224" i="1" kern="0" dirty="0">
                <a:solidFill>
                  <a:prstClr val="white"/>
                </a:solidFill>
                <a:effectLst>
                  <a:outerShdw blurRad="38100" dist="38100" dir="2700000" algn="tl">
                    <a:srgbClr val="000000">
                      <a:alpha val="43137"/>
                    </a:srgbClr>
                  </a:outerShdw>
                </a:effectLst>
                <a:latin typeface="Calibri" panose="020F0502020204030204"/>
              </a:rPr>
              <a:t>UX</a:t>
            </a:r>
          </a:p>
          <a:p>
            <a:pPr algn="ctr">
              <a:defRPr/>
            </a:pPr>
            <a:endParaRPr lang="en-US" sz="1428" b="1" kern="0" dirty="0">
              <a:solidFill>
                <a:prstClr val="white"/>
              </a:solidFill>
              <a:effectLst>
                <a:outerShdw blurRad="38100" dist="38100" dir="2700000" algn="tl">
                  <a:srgbClr val="000000">
                    <a:alpha val="43137"/>
                  </a:srgbClr>
                </a:outerShdw>
              </a:effectLst>
              <a:latin typeface="Calibri" panose="020F0502020204030204"/>
            </a:endParaRPr>
          </a:p>
        </p:txBody>
      </p:sp>
      <p:cxnSp>
        <p:nvCxnSpPr>
          <p:cNvPr id="13" name="Straight Arrow Connector 12"/>
          <p:cNvCxnSpPr>
            <a:endCxn id="11" idx="1"/>
          </p:cNvCxnSpPr>
          <p:nvPr/>
        </p:nvCxnSpPr>
        <p:spPr>
          <a:xfrm flipV="1">
            <a:off x="2447012" y="2785935"/>
            <a:ext cx="992533" cy="943641"/>
          </a:xfrm>
          <a:prstGeom prst="straightConnector1">
            <a:avLst/>
          </a:prstGeom>
          <a:noFill/>
          <a:ln w="19050" cap="flat" cmpd="sng" algn="ctr">
            <a:solidFill>
              <a:srgbClr val="A5A5A5"/>
            </a:solidFill>
            <a:prstDash val="solid"/>
            <a:miter lim="800000"/>
            <a:headEnd type="triangle"/>
            <a:tailEnd type="triangle"/>
          </a:ln>
          <a:effectLst/>
        </p:spPr>
      </p:cxnSp>
      <p:cxnSp>
        <p:nvCxnSpPr>
          <p:cNvPr id="14" name="Straight Arrow Connector 13"/>
          <p:cNvCxnSpPr>
            <a:endCxn id="12" idx="1"/>
          </p:cNvCxnSpPr>
          <p:nvPr/>
        </p:nvCxnSpPr>
        <p:spPr>
          <a:xfrm>
            <a:off x="2447012" y="4721110"/>
            <a:ext cx="992533" cy="760466"/>
          </a:xfrm>
          <a:prstGeom prst="straightConnector1">
            <a:avLst/>
          </a:prstGeom>
          <a:noFill/>
          <a:ln w="19050" cap="flat" cmpd="sng" algn="ctr">
            <a:solidFill>
              <a:srgbClr val="A5A5A5"/>
            </a:solidFill>
            <a:prstDash val="solid"/>
            <a:miter lim="800000"/>
            <a:headEnd type="triangle"/>
            <a:tailEnd type="triangle"/>
          </a:ln>
          <a:effectLst/>
        </p:spPr>
      </p:cxnSp>
      <p:sp>
        <p:nvSpPr>
          <p:cNvPr id="15" name="Cloud 14"/>
          <p:cNvSpPr/>
          <p:nvPr/>
        </p:nvSpPr>
        <p:spPr>
          <a:xfrm>
            <a:off x="5716134" y="2276557"/>
            <a:ext cx="3735354" cy="3920901"/>
          </a:xfrm>
          <a:prstGeom prst="cloud">
            <a:avLst/>
          </a:prstGeom>
          <a:solidFill>
            <a:schemeClr val="bg1">
              <a:lumMod val="75000"/>
            </a:schemeClr>
          </a:solidFill>
          <a:ln w="12700">
            <a:solidFill>
              <a:schemeClr val="bg1">
                <a:lumMod val="85000"/>
              </a:schemeClr>
            </a:solidFill>
          </a:ln>
          <a:effectLst>
            <a:outerShdw blurRad="57150" dist="19050" dir="5400000" algn="ctr" rotWithShape="0">
              <a:srgbClr val="000000">
                <a:alpha val="63000"/>
              </a:srgbClr>
            </a:outerShdw>
          </a:effectLst>
        </p:spPr>
        <p:txBody>
          <a:bodyPr rtlCol="0" anchor="ctr"/>
          <a:lstStyle/>
          <a:p>
            <a:pPr algn="ctr">
              <a:defRPr/>
            </a:pPr>
            <a:r>
              <a:rPr lang="en-US" sz="1836" kern="0" dirty="0">
                <a:solidFill>
                  <a:prstClr val="white"/>
                </a:solidFill>
                <a:latin typeface="Calibri" panose="020F0502020204030204"/>
              </a:rPr>
              <a:t>Internet</a:t>
            </a:r>
          </a:p>
        </p:txBody>
      </p:sp>
      <p:cxnSp>
        <p:nvCxnSpPr>
          <p:cNvPr id="16" name="Straight Arrow Connector 15"/>
          <p:cNvCxnSpPr>
            <a:stCxn id="19" idx="2"/>
            <a:endCxn id="11" idx="3"/>
          </p:cNvCxnSpPr>
          <p:nvPr/>
        </p:nvCxnSpPr>
        <p:spPr>
          <a:xfrm flipH="1" flipV="1">
            <a:off x="5378052" y="2785935"/>
            <a:ext cx="4100102" cy="39707"/>
          </a:xfrm>
          <a:prstGeom prst="straightConnector1">
            <a:avLst/>
          </a:prstGeom>
          <a:noFill/>
          <a:ln w="19050" cap="flat" cmpd="sng" algn="ctr">
            <a:solidFill>
              <a:srgbClr val="70AD47"/>
            </a:solidFill>
            <a:prstDash val="solid"/>
            <a:miter lim="800000"/>
            <a:headEnd type="triangle"/>
            <a:tailEnd type="triangle"/>
          </a:ln>
          <a:effectLst/>
        </p:spPr>
      </p:cxnSp>
      <p:cxnSp>
        <p:nvCxnSpPr>
          <p:cNvPr id="17" name="Straight Arrow Connector 16"/>
          <p:cNvCxnSpPr>
            <a:stCxn id="24" idx="2"/>
            <a:endCxn id="12" idx="3"/>
          </p:cNvCxnSpPr>
          <p:nvPr/>
        </p:nvCxnSpPr>
        <p:spPr>
          <a:xfrm flipH="1">
            <a:off x="5378052" y="5481575"/>
            <a:ext cx="4304499" cy="1"/>
          </a:xfrm>
          <a:prstGeom prst="straightConnector1">
            <a:avLst/>
          </a:prstGeom>
          <a:noFill/>
          <a:ln w="19050" cap="flat" cmpd="sng" algn="ctr">
            <a:solidFill>
              <a:srgbClr val="FFC000"/>
            </a:solidFill>
            <a:prstDash val="solid"/>
            <a:miter lim="800000"/>
            <a:headEnd type="triangle"/>
            <a:tailEnd type="triangle"/>
          </a:ln>
          <a:effectLst/>
        </p:spPr>
      </p:cxnSp>
      <p:grpSp>
        <p:nvGrpSpPr>
          <p:cNvPr id="18" name="Group 17"/>
          <p:cNvGrpSpPr/>
          <p:nvPr/>
        </p:nvGrpSpPr>
        <p:grpSpPr>
          <a:xfrm>
            <a:off x="9478154" y="2058782"/>
            <a:ext cx="2607483" cy="1533719"/>
            <a:chOff x="8537510" y="1996750"/>
            <a:chExt cx="2556588" cy="1503783"/>
          </a:xfrm>
        </p:grpSpPr>
        <p:sp>
          <p:nvSpPr>
            <p:cNvPr id="19" name="Oval 18"/>
            <p:cNvSpPr/>
            <p:nvPr/>
          </p:nvSpPr>
          <p:spPr>
            <a:xfrm>
              <a:off x="8537510" y="1996750"/>
              <a:ext cx="2556588" cy="1503783"/>
            </a:xfrm>
            <a:prstGeom prst="ellips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algn="ctr">
                <a:defRPr/>
              </a:pPr>
              <a:r>
                <a:rPr lang="en-US" sz="1224" kern="0" dirty="0">
                  <a:solidFill>
                    <a:prstClr val="white"/>
                  </a:solidFill>
                  <a:latin typeface="Calibri" panose="020F0502020204030204"/>
                </a:rPr>
                <a:t>Organization 1 (EU)</a:t>
              </a:r>
            </a:p>
          </p:txBody>
        </p:sp>
        <p:pic>
          <p:nvPicPr>
            <p:cNvPr id="20" name="Picture 6" descr="http://media.parlingo.com/website/live/palringo/default/img/icons/icon_winpc_256px.png"/>
            <p:cNvPicPr>
              <a:picLocks noChangeAspect="1" noChangeArrowheads="1"/>
            </p:cNvPicPr>
            <p:nvPr/>
          </p:nvPicPr>
          <p:blipFill>
            <a:blip r:embed="rId3" cstate="print">
              <a:biLevel thresh="50000"/>
              <a:extLst>
                <a:ext uri="{28A0092B-C50C-407E-A947-70E740481C1C}">
                  <a14:useLocalDpi xmlns:a14="http://schemas.microsoft.com/office/drawing/2010/main"/>
                </a:ext>
              </a:extLst>
            </a:blip>
            <a:srcRect/>
            <a:stretch>
              <a:fillRect/>
            </a:stretch>
          </p:blipFill>
          <p:spPr bwMode="auto">
            <a:xfrm>
              <a:off x="8911914" y="2473882"/>
              <a:ext cx="598756" cy="5987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media.parlingo.com/website/live/palringo/default/img/icons/icon_winpc_256px.png"/>
            <p:cNvPicPr>
              <a:picLocks noChangeAspect="1" noChangeArrowheads="1"/>
            </p:cNvPicPr>
            <p:nvPr/>
          </p:nvPicPr>
          <p:blipFill>
            <a:blip r:embed="rId3" cstate="print">
              <a:biLevel thresh="50000"/>
              <a:extLst>
                <a:ext uri="{28A0092B-C50C-407E-A947-70E740481C1C}">
                  <a14:useLocalDpi xmlns:a14="http://schemas.microsoft.com/office/drawing/2010/main"/>
                </a:ext>
              </a:extLst>
            </a:blip>
            <a:srcRect/>
            <a:stretch>
              <a:fillRect/>
            </a:stretch>
          </p:blipFill>
          <p:spPr bwMode="auto">
            <a:xfrm>
              <a:off x="9510670" y="2815502"/>
              <a:ext cx="598756" cy="5987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media.parlingo.com/website/live/palringo/default/img/icons/icon_winpc_256px.png"/>
            <p:cNvPicPr>
              <a:picLocks noChangeAspect="1" noChangeArrowheads="1"/>
            </p:cNvPicPr>
            <p:nvPr/>
          </p:nvPicPr>
          <p:blipFill>
            <a:blip r:embed="rId3" cstate="print">
              <a:biLevel thresh="50000"/>
              <a:extLst>
                <a:ext uri="{28A0092B-C50C-407E-A947-70E740481C1C}">
                  <a14:useLocalDpi xmlns:a14="http://schemas.microsoft.com/office/drawing/2010/main"/>
                </a:ext>
              </a:extLst>
            </a:blip>
            <a:srcRect/>
            <a:stretch>
              <a:fillRect/>
            </a:stretch>
          </p:blipFill>
          <p:spPr bwMode="auto">
            <a:xfrm>
              <a:off x="10109426" y="2467691"/>
              <a:ext cx="598756" cy="5987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9682551" y="4849988"/>
            <a:ext cx="2147526" cy="1263174"/>
            <a:chOff x="9225287" y="4888621"/>
            <a:chExt cx="2105609" cy="1238518"/>
          </a:xfrm>
        </p:grpSpPr>
        <p:sp>
          <p:nvSpPr>
            <p:cNvPr id="24" name="Oval 23"/>
            <p:cNvSpPr/>
            <p:nvPr/>
          </p:nvSpPr>
          <p:spPr>
            <a:xfrm>
              <a:off x="9225287" y="4888621"/>
              <a:ext cx="2105609" cy="1238518"/>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algn="ctr">
                <a:defRPr/>
              </a:pPr>
              <a:r>
                <a:rPr lang="en-US" sz="1224" kern="0" dirty="0">
                  <a:solidFill>
                    <a:prstClr val="white"/>
                  </a:solidFill>
                  <a:latin typeface="Calibri" panose="020F0502020204030204"/>
                </a:rPr>
                <a:t>Organization 2 (US)</a:t>
              </a:r>
            </a:p>
          </p:txBody>
        </p:sp>
        <p:pic>
          <p:nvPicPr>
            <p:cNvPr id="25" name="Picture 6" descr="http://media.parlingo.com/website/live/palringo/default/img/icons/icon_winpc_256px.png"/>
            <p:cNvPicPr>
              <a:picLocks noChangeAspect="1" noChangeArrowheads="1"/>
            </p:cNvPicPr>
            <p:nvPr/>
          </p:nvPicPr>
          <p:blipFill>
            <a:blip r:embed="rId3" cstate="print">
              <a:biLevel thresh="50000"/>
              <a:extLst>
                <a:ext uri="{28A0092B-C50C-407E-A947-70E740481C1C}">
                  <a14:useLocalDpi xmlns:a14="http://schemas.microsoft.com/office/drawing/2010/main"/>
                </a:ext>
              </a:extLst>
            </a:blip>
            <a:srcRect/>
            <a:stretch>
              <a:fillRect/>
            </a:stretch>
          </p:blipFill>
          <p:spPr bwMode="auto">
            <a:xfrm>
              <a:off x="9622595" y="5451149"/>
              <a:ext cx="598756" cy="5987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media.parlingo.com/website/live/palringo/default/img/icons/icon_winpc_256px.png"/>
            <p:cNvPicPr>
              <a:picLocks noChangeAspect="1" noChangeArrowheads="1"/>
            </p:cNvPicPr>
            <p:nvPr/>
          </p:nvPicPr>
          <p:blipFill>
            <a:blip r:embed="rId3" cstate="print">
              <a:biLevel thresh="50000"/>
              <a:extLst>
                <a:ext uri="{28A0092B-C50C-407E-A947-70E740481C1C}">
                  <a14:useLocalDpi xmlns:a14="http://schemas.microsoft.com/office/drawing/2010/main"/>
                </a:ext>
              </a:extLst>
            </a:blip>
            <a:srcRect/>
            <a:stretch>
              <a:fillRect/>
            </a:stretch>
          </p:blipFill>
          <p:spPr bwMode="auto">
            <a:xfrm>
              <a:off x="10262441" y="5451149"/>
              <a:ext cx="598756" cy="598756"/>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8" descr="http://privacylaws.com/Documents/Annual%20Conference/ac28/Microsof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82972" y="3518830"/>
            <a:ext cx="1288560" cy="47398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http://privacylaws.com/Documents/Annual%20Conference/ac28/Microsof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16879" y="6195299"/>
            <a:ext cx="1288560" cy="4739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privacylaws.com/Documents/Annual%20Conference/ac28/Microsof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8369" y="4765764"/>
            <a:ext cx="1288560" cy="47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7192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226138" y="668473"/>
            <a:ext cx="3543391" cy="1396394"/>
            <a:chOff x="207049" y="1948300"/>
            <a:chExt cx="3474720" cy="1369332"/>
          </a:xfrm>
        </p:grpSpPr>
        <p:sp>
          <p:nvSpPr>
            <p:cNvPr id="7" name="Rounded Rectangle 6"/>
            <p:cNvSpPr/>
            <p:nvPr/>
          </p:nvSpPr>
          <p:spPr>
            <a:xfrm>
              <a:off x="207049" y="1948300"/>
              <a:ext cx="3474720" cy="1369332"/>
            </a:xfrm>
            <a:prstGeom prst="roundRect">
              <a:avLst>
                <a:gd name="adj" fmla="val 6562"/>
              </a:avLst>
            </a:prstGeom>
            <a:solidFill>
              <a:srgbClr val="FFFFFF"/>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nvGrpSpPr>
            <p:cNvPr id="17" name="Group 16"/>
            <p:cNvGrpSpPr/>
            <p:nvPr/>
          </p:nvGrpSpPr>
          <p:grpSpPr>
            <a:xfrm>
              <a:off x="402759" y="2224072"/>
              <a:ext cx="1148470" cy="850977"/>
              <a:chOff x="6662521" y="3775249"/>
              <a:chExt cx="3483431" cy="2581103"/>
            </a:xfrm>
          </p:grpSpPr>
          <p:grpSp>
            <p:nvGrpSpPr>
              <p:cNvPr id="9" name="Group 8"/>
              <p:cNvGrpSpPr/>
              <p:nvPr/>
            </p:nvGrpSpPr>
            <p:grpSpPr>
              <a:xfrm>
                <a:off x="6662521" y="3775249"/>
                <a:ext cx="3483431" cy="2581103"/>
                <a:chOff x="6604287" y="6832601"/>
                <a:chExt cx="263525" cy="195263"/>
              </a:xfrm>
            </p:grpSpPr>
            <p:sp>
              <p:nvSpPr>
                <p:cNvPr id="10" name="Freeform 8"/>
                <p:cNvSpPr>
                  <a:spLocks/>
                </p:cNvSpPr>
                <p:nvPr/>
              </p:nvSpPr>
              <p:spPr bwMode="auto">
                <a:xfrm>
                  <a:off x="6681476"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11" name="Line 54"/>
                <p:cNvSpPr>
                  <a:spLocks noChangeShapeType="1"/>
                </p:cNvSpPr>
                <p:nvPr/>
              </p:nvSpPr>
              <p:spPr bwMode="auto">
                <a:xfrm>
                  <a:off x="6643376"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12" name="Rectangle 56"/>
                <p:cNvSpPr>
                  <a:spLocks noChangeArrowheads="1"/>
                </p:cNvSpPr>
                <p:nvPr/>
              </p:nvSpPr>
              <p:spPr bwMode="auto">
                <a:xfrm>
                  <a:off x="6637625"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13" name="Freeform 57"/>
                <p:cNvSpPr>
                  <a:spLocks/>
                </p:cNvSpPr>
                <p:nvPr/>
              </p:nvSpPr>
              <p:spPr bwMode="auto">
                <a:xfrm>
                  <a:off x="6604287"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grpSp>
          <p:grpSp>
            <p:nvGrpSpPr>
              <p:cNvPr id="14" name="Group 13"/>
              <p:cNvGrpSpPr/>
              <p:nvPr/>
            </p:nvGrpSpPr>
            <p:grpSpPr>
              <a:xfrm>
                <a:off x="7769810" y="4140105"/>
                <a:ext cx="1062075" cy="1062079"/>
                <a:chOff x="5490942" y="3827463"/>
                <a:chExt cx="285750" cy="285751"/>
              </a:xfrm>
            </p:grpSpPr>
            <p:sp>
              <p:nvSpPr>
                <p:cNvPr id="15" name="Freeform 83"/>
                <p:cNvSpPr>
                  <a:spLocks/>
                </p:cNvSpPr>
                <p:nvPr/>
              </p:nvSpPr>
              <p:spPr bwMode="auto">
                <a:xfrm>
                  <a:off x="5581429" y="3917951"/>
                  <a:ext cx="195263" cy="195263"/>
                </a:xfrm>
                <a:custGeom>
                  <a:avLst/>
                  <a:gdLst>
                    <a:gd name="T0" fmla="*/ 45 w 52"/>
                    <a:gd name="T1" fmla="*/ 27 h 52"/>
                    <a:gd name="T2" fmla="*/ 45 w 52"/>
                    <a:gd name="T3" fmla="*/ 25 h 52"/>
                    <a:gd name="T4" fmla="*/ 51 w 52"/>
                    <a:gd name="T5" fmla="*/ 20 h 52"/>
                    <a:gd name="T6" fmla="*/ 50 w 52"/>
                    <a:gd name="T7" fmla="*/ 13 h 52"/>
                    <a:gd name="T8" fmla="*/ 42 w 52"/>
                    <a:gd name="T9" fmla="*/ 14 h 52"/>
                    <a:gd name="T10" fmla="*/ 39 w 52"/>
                    <a:gd name="T11" fmla="*/ 12 h 52"/>
                    <a:gd name="T12" fmla="*/ 39 w 52"/>
                    <a:gd name="T13" fmla="*/ 4 h 52"/>
                    <a:gd name="T14" fmla="*/ 34 w 52"/>
                    <a:gd name="T15" fmla="*/ 0 h 52"/>
                    <a:gd name="T16" fmla="*/ 29 w 52"/>
                    <a:gd name="T17" fmla="*/ 5 h 52"/>
                    <a:gd name="T18" fmla="*/ 26 w 52"/>
                    <a:gd name="T19" fmla="*/ 7 h 52"/>
                    <a:gd name="T20" fmla="*/ 23 w 52"/>
                    <a:gd name="T21" fmla="*/ 5 h 52"/>
                    <a:gd name="T22" fmla="*/ 18 w 52"/>
                    <a:gd name="T23" fmla="*/ 0 h 52"/>
                    <a:gd name="T24" fmla="*/ 12 w 52"/>
                    <a:gd name="T25" fmla="*/ 4 h 52"/>
                    <a:gd name="T26" fmla="*/ 13 w 52"/>
                    <a:gd name="T27" fmla="*/ 12 h 52"/>
                    <a:gd name="T28" fmla="*/ 9 w 52"/>
                    <a:gd name="T29" fmla="*/ 14 h 52"/>
                    <a:gd name="T30" fmla="*/ 2 w 52"/>
                    <a:gd name="T31" fmla="*/ 13 h 52"/>
                    <a:gd name="T32" fmla="*/ 1 w 52"/>
                    <a:gd name="T33" fmla="*/ 20 h 52"/>
                    <a:gd name="T34" fmla="*/ 7 w 52"/>
                    <a:gd name="T35" fmla="*/ 25 h 52"/>
                    <a:gd name="T36" fmla="*/ 7 w 52"/>
                    <a:gd name="T37" fmla="*/ 27 h 52"/>
                    <a:gd name="T38" fmla="*/ 1 w 52"/>
                    <a:gd name="T39" fmla="*/ 32 h 52"/>
                    <a:gd name="T40" fmla="*/ 2 w 52"/>
                    <a:gd name="T41" fmla="*/ 39 h 52"/>
                    <a:gd name="T42" fmla="*/ 9 w 52"/>
                    <a:gd name="T43" fmla="*/ 38 h 52"/>
                    <a:gd name="T44" fmla="*/ 13 w 52"/>
                    <a:gd name="T45" fmla="*/ 40 h 52"/>
                    <a:gd name="T46" fmla="*/ 12 w 52"/>
                    <a:gd name="T47" fmla="*/ 48 h 52"/>
                    <a:gd name="T48" fmla="*/ 18 w 52"/>
                    <a:gd name="T49" fmla="*/ 52 h 52"/>
                    <a:gd name="T50" fmla="*/ 23 w 52"/>
                    <a:gd name="T51" fmla="*/ 46 h 52"/>
                    <a:gd name="T52" fmla="*/ 26 w 52"/>
                    <a:gd name="T53" fmla="*/ 45 h 52"/>
                    <a:gd name="T54" fmla="*/ 29 w 52"/>
                    <a:gd name="T55" fmla="*/ 46 h 52"/>
                    <a:gd name="T56" fmla="*/ 34 w 52"/>
                    <a:gd name="T57" fmla="*/ 52 h 52"/>
                    <a:gd name="T58" fmla="*/ 39 w 52"/>
                    <a:gd name="T59" fmla="*/ 48 h 52"/>
                    <a:gd name="T60" fmla="*/ 39 w 52"/>
                    <a:gd name="T61" fmla="*/ 40 h 52"/>
                    <a:gd name="T62" fmla="*/ 42 w 52"/>
                    <a:gd name="T63" fmla="*/ 38 h 52"/>
                    <a:gd name="T64" fmla="*/ 50 w 52"/>
                    <a:gd name="T65" fmla="*/ 39 h 52"/>
                    <a:gd name="T66" fmla="*/ 51 w 52"/>
                    <a:gd name="T6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46" y="29"/>
                      </a:moveTo>
                      <a:cubicBezTo>
                        <a:pt x="46" y="28"/>
                        <a:pt x="45" y="28"/>
                        <a:pt x="45" y="27"/>
                      </a:cubicBezTo>
                      <a:cubicBezTo>
                        <a:pt x="45" y="27"/>
                        <a:pt x="45" y="27"/>
                        <a:pt x="45" y="26"/>
                      </a:cubicBezTo>
                      <a:cubicBezTo>
                        <a:pt x="45" y="25"/>
                        <a:pt x="45" y="25"/>
                        <a:pt x="45" y="25"/>
                      </a:cubicBezTo>
                      <a:cubicBezTo>
                        <a:pt x="45" y="24"/>
                        <a:pt x="46" y="23"/>
                        <a:pt x="46" y="23"/>
                      </a:cubicBezTo>
                      <a:cubicBezTo>
                        <a:pt x="51" y="20"/>
                        <a:pt x="51" y="20"/>
                        <a:pt x="51" y="20"/>
                      </a:cubicBezTo>
                      <a:cubicBezTo>
                        <a:pt x="52" y="19"/>
                        <a:pt x="52" y="18"/>
                        <a:pt x="52" y="18"/>
                      </a:cubicBezTo>
                      <a:cubicBezTo>
                        <a:pt x="50" y="13"/>
                        <a:pt x="50" y="13"/>
                        <a:pt x="50" y="13"/>
                      </a:cubicBezTo>
                      <a:cubicBezTo>
                        <a:pt x="50" y="13"/>
                        <a:pt x="49" y="12"/>
                        <a:pt x="48" y="12"/>
                      </a:cubicBezTo>
                      <a:cubicBezTo>
                        <a:pt x="42" y="14"/>
                        <a:pt x="42" y="14"/>
                        <a:pt x="42" y="14"/>
                      </a:cubicBezTo>
                      <a:cubicBezTo>
                        <a:pt x="42" y="14"/>
                        <a:pt x="41" y="13"/>
                        <a:pt x="40" y="13"/>
                      </a:cubicBezTo>
                      <a:cubicBezTo>
                        <a:pt x="39" y="12"/>
                        <a:pt x="39" y="12"/>
                        <a:pt x="39" y="12"/>
                      </a:cubicBezTo>
                      <a:cubicBezTo>
                        <a:pt x="38" y="11"/>
                        <a:pt x="38" y="10"/>
                        <a:pt x="38" y="9"/>
                      </a:cubicBezTo>
                      <a:cubicBezTo>
                        <a:pt x="39" y="4"/>
                        <a:pt x="39" y="4"/>
                        <a:pt x="39" y="4"/>
                      </a:cubicBezTo>
                      <a:cubicBezTo>
                        <a:pt x="40" y="3"/>
                        <a:pt x="39" y="2"/>
                        <a:pt x="39" y="2"/>
                      </a:cubicBezTo>
                      <a:cubicBezTo>
                        <a:pt x="34" y="0"/>
                        <a:pt x="34" y="0"/>
                        <a:pt x="34" y="0"/>
                      </a:cubicBezTo>
                      <a:cubicBezTo>
                        <a:pt x="33" y="0"/>
                        <a:pt x="32" y="0"/>
                        <a:pt x="32" y="1"/>
                      </a:cubicBezTo>
                      <a:cubicBezTo>
                        <a:pt x="29" y="5"/>
                        <a:pt x="29" y="5"/>
                        <a:pt x="29" y="5"/>
                      </a:cubicBezTo>
                      <a:cubicBezTo>
                        <a:pt x="28" y="6"/>
                        <a:pt x="28" y="7"/>
                        <a:pt x="27" y="7"/>
                      </a:cubicBezTo>
                      <a:cubicBezTo>
                        <a:pt x="27" y="7"/>
                        <a:pt x="27" y="7"/>
                        <a:pt x="26" y="7"/>
                      </a:cubicBezTo>
                      <a:cubicBezTo>
                        <a:pt x="25" y="7"/>
                        <a:pt x="25" y="7"/>
                        <a:pt x="25" y="7"/>
                      </a:cubicBezTo>
                      <a:cubicBezTo>
                        <a:pt x="24" y="7"/>
                        <a:pt x="23" y="6"/>
                        <a:pt x="23" y="5"/>
                      </a:cubicBezTo>
                      <a:cubicBezTo>
                        <a:pt x="20" y="1"/>
                        <a:pt x="20" y="1"/>
                        <a:pt x="20" y="1"/>
                      </a:cubicBezTo>
                      <a:cubicBezTo>
                        <a:pt x="19" y="0"/>
                        <a:pt x="18" y="0"/>
                        <a:pt x="18" y="0"/>
                      </a:cubicBezTo>
                      <a:cubicBezTo>
                        <a:pt x="13" y="2"/>
                        <a:pt x="13" y="2"/>
                        <a:pt x="13" y="2"/>
                      </a:cubicBezTo>
                      <a:cubicBezTo>
                        <a:pt x="13" y="2"/>
                        <a:pt x="12" y="3"/>
                        <a:pt x="12" y="4"/>
                      </a:cubicBezTo>
                      <a:cubicBezTo>
                        <a:pt x="14" y="9"/>
                        <a:pt x="14" y="9"/>
                        <a:pt x="14" y="9"/>
                      </a:cubicBezTo>
                      <a:cubicBezTo>
                        <a:pt x="14" y="10"/>
                        <a:pt x="13" y="11"/>
                        <a:pt x="13" y="12"/>
                      </a:cubicBezTo>
                      <a:cubicBezTo>
                        <a:pt x="12" y="13"/>
                        <a:pt x="12" y="13"/>
                        <a:pt x="12" y="13"/>
                      </a:cubicBezTo>
                      <a:cubicBezTo>
                        <a:pt x="11" y="13"/>
                        <a:pt x="10" y="14"/>
                        <a:pt x="9" y="14"/>
                      </a:cubicBezTo>
                      <a:cubicBezTo>
                        <a:pt x="4" y="12"/>
                        <a:pt x="4" y="12"/>
                        <a:pt x="4" y="12"/>
                      </a:cubicBezTo>
                      <a:cubicBezTo>
                        <a:pt x="3" y="12"/>
                        <a:pt x="2" y="13"/>
                        <a:pt x="2" y="13"/>
                      </a:cubicBezTo>
                      <a:cubicBezTo>
                        <a:pt x="0" y="18"/>
                        <a:pt x="0" y="18"/>
                        <a:pt x="0" y="18"/>
                      </a:cubicBezTo>
                      <a:cubicBezTo>
                        <a:pt x="0" y="18"/>
                        <a:pt x="0" y="19"/>
                        <a:pt x="1" y="20"/>
                      </a:cubicBezTo>
                      <a:cubicBezTo>
                        <a:pt x="5" y="23"/>
                        <a:pt x="5" y="23"/>
                        <a:pt x="5" y="23"/>
                      </a:cubicBezTo>
                      <a:cubicBezTo>
                        <a:pt x="6" y="23"/>
                        <a:pt x="7" y="24"/>
                        <a:pt x="7" y="25"/>
                      </a:cubicBezTo>
                      <a:cubicBezTo>
                        <a:pt x="7" y="25"/>
                        <a:pt x="7" y="25"/>
                        <a:pt x="7" y="26"/>
                      </a:cubicBezTo>
                      <a:cubicBezTo>
                        <a:pt x="7" y="27"/>
                        <a:pt x="7" y="27"/>
                        <a:pt x="7" y="27"/>
                      </a:cubicBezTo>
                      <a:cubicBezTo>
                        <a:pt x="7" y="28"/>
                        <a:pt x="6" y="28"/>
                        <a:pt x="5" y="29"/>
                      </a:cubicBezTo>
                      <a:cubicBezTo>
                        <a:pt x="1" y="32"/>
                        <a:pt x="1" y="32"/>
                        <a:pt x="1" y="32"/>
                      </a:cubicBezTo>
                      <a:cubicBezTo>
                        <a:pt x="0" y="32"/>
                        <a:pt x="0" y="33"/>
                        <a:pt x="0" y="34"/>
                      </a:cubicBezTo>
                      <a:cubicBezTo>
                        <a:pt x="2" y="39"/>
                        <a:pt x="2" y="39"/>
                        <a:pt x="2" y="39"/>
                      </a:cubicBezTo>
                      <a:cubicBezTo>
                        <a:pt x="2" y="39"/>
                        <a:pt x="3" y="40"/>
                        <a:pt x="4" y="39"/>
                      </a:cubicBezTo>
                      <a:cubicBezTo>
                        <a:pt x="9" y="38"/>
                        <a:pt x="9" y="38"/>
                        <a:pt x="9" y="38"/>
                      </a:cubicBezTo>
                      <a:cubicBezTo>
                        <a:pt x="10" y="38"/>
                        <a:pt x="11" y="38"/>
                        <a:pt x="12" y="39"/>
                      </a:cubicBezTo>
                      <a:cubicBezTo>
                        <a:pt x="13" y="40"/>
                        <a:pt x="13" y="40"/>
                        <a:pt x="13" y="40"/>
                      </a:cubicBezTo>
                      <a:cubicBezTo>
                        <a:pt x="13" y="41"/>
                        <a:pt x="14" y="42"/>
                        <a:pt x="14" y="42"/>
                      </a:cubicBezTo>
                      <a:cubicBezTo>
                        <a:pt x="12" y="48"/>
                        <a:pt x="12" y="48"/>
                        <a:pt x="12" y="48"/>
                      </a:cubicBezTo>
                      <a:cubicBezTo>
                        <a:pt x="12" y="49"/>
                        <a:pt x="13" y="50"/>
                        <a:pt x="13" y="50"/>
                      </a:cubicBezTo>
                      <a:cubicBezTo>
                        <a:pt x="18" y="52"/>
                        <a:pt x="18" y="52"/>
                        <a:pt x="18" y="52"/>
                      </a:cubicBezTo>
                      <a:cubicBezTo>
                        <a:pt x="18" y="52"/>
                        <a:pt x="19" y="52"/>
                        <a:pt x="20" y="51"/>
                      </a:cubicBezTo>
                      <a:cubicBezTo>
                        <a:pt x="23" y="46"/>
                        <a:pt x="23" y="46"/>
                        <a:pt x="23" y="46"/>
                      </a:cubicBezTo>
                      <a:cubicBezTo>
                        <a:pt x="23" y="46"/>
                        <a:pt x="24" y="45"/>
                        <a:pt x="25" y="45"/>
                      </a:cubicBezTo>
                      <a:cubicBezTo>
                        <a:pt x="25" y="45"/>
                        <a:pt x="25" y="45"/>
                        <a:pt x="26" y="45"/>
                      </a:cubicBezTo>
                      <a:cubicBezTo>
                        <a:pt x="27" y="45"/>
                        <a:pt x="27" y="45"/>
                        <a:pt x="27" y="45"/>
                      </a:cubicBezTo>
                      <a:cubicBezTo>
                        <a:pt x="28" y="45"/>
                        <a:pt x="28" y="46"/>
                        <a:pt x="29" y="46"/>
                      </a:cubicBezTo>
                      <a:cubicBezTo>
                        <a:pt x="32" y="51"/>
                        <a:pt x="32" y="51"/>
                        <a:pt x="32" y="51"/>
                      </a:cubicBezTo>
                      <a:cubicBezTo>
                        <a:pt x="32" y="52"/>
                        <a:pt x="33" y="52"/>
                        <a:pt x="34" y="52"/>
                      </a:cubicBezTo>
                      <a:cubicBezTo>
                        <a:pt x="39" y="50"/>
                        <a:pt x="39" y="50"/>
                        <a:pt x="39" y="50"/>
                      </a:cubicBezTo>
                      <a:cubicBezTo>
                        <a:pt x="39" y="50"/>
                        <a:pt x="40" y="49"/>
                        <a:pt x="39" y="48"/>
                      </a:cubicBezTo>
                      <a:cubicBezTo>
                        <a:pt x="38" y="42"/>
                        <a:pt x="38" y="42"/>
                        <a:pt x="38" y="42"/>
                      </a:cubicBezTo>
                      <a:cubicBezTo>
                        <a:pt x="38" y="42"/>
                        <a:pt x="38" y="41"/>
                        <a:pt x="39" y="40"/>
                      </a:cubicBezTo>
                      <a:cubicBezTo>
                        <a:pt x="40" y="39"/>
                        <a:pt x="40" y="39"/>
                        <a:pt x="40" y="39"/>
                      </a:cubicBezTo>
                      <a:cubicBezTo>
                        <a:pt x="41" y="38"/>
                        <a:pt x="42" y="38"/>
                        <a:pt x="42" y="38"/>
                      </a:cubicBezTo>
                      <a:cubicBezTo>
                        <a:pt x="48" y="39"/>
                        <a:pt x="48" y="39"/>
                        <a:pt x="48" y="39"/>
                      </a:cubicBezTo>
                      <a:cubicBezTo>
                        <a:pt x="49" y="40"/>
                        <a:pt x="50" y="39"/>
                        <a:pt x="50" y="39"/>
                      </a:cubicBezTo>
                      <a:cubicBezTo>
                        <a:pt x="52" y="34"/>
                        <a:pt x="52" y="34"/>
                        <a:pt x="52" y="34"/>
                      </a:cubicBezTo>
                      <a:cubicBezTo>
                        <a:pt x="52" y="33"/>
                        <a:pt x="52" y="32"/>
                        <a:pt x="51" y="32"/>
                      </a:cubicBezTo>
                      <a:lnTo>
                        <a:pt x="46" y="29"/>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16" name="Freeform 86"/>
                <p:cNvSpPr>
                  <a:spLocks/>
                </p:cNvSpPr>
                <p:nvPr/>
              </p:nvSpPr>
              <p:spPr bwMode="auto">
                <a:xfrm>
                  <a:off x="5490942" y="3827463"/>
                  <a:ext cx="134938" cy="134938"/>
                </a:xfrm>
                <a:custGeom>
                  <a:avLst/>
                  <a:gdLst>
                    <a:gd name="T0" fmla="*/ 30 w 36"/>
                    <a:gd name="T1" fmla="*/ 14 h 36"/>
                    <a:gd name="T2" fmla="*/ 30 w 36"/>
                    <a:gd name="T3" fmla="*/ 13 h 36"/>
                    <a:gd name="T4" fmla="*/ 32 w 36"/>
                    <a:gd name="T5" fmla="*/ 8 h 36"/>
                    <a:gd name="T6" fmla="*/ 30 w 36"/>
                    <a:gd name="T7" fmla="*/ 4 h 36"/>
                    <a:gd name="T8" fmla="*/ 25 w 36"/>
                    <a:gd name="T9" fmla="*/ 6 h 36"/>
                    <a:gd name="T10" fmla="*/ 22 w 36"/>
                    <a:gd name="T11" fmla="*/ 6 h 36"/>
                    <a:gd name="T12" fmla="*/ 21 w 36"/>
                    <a:gd name="T13" fmla="*/ 1 h 36"/>
                    <a:gd name="T14" fmla="*/ 16 w 36"/>
                    <a:gd name="T15" fmla="*/ 0 h 36"/>
                    <a:gd name="T16" fmla="*/ 15 w 36"/>
                    <a:gd name="T17" fmla="*/ 5 h 36"/>
                    <a:gd name="T18" fmla="*/ 13 w 36"/>
                    <a:gd name="T19" fmla="*/ 6 h 36"/>
                    <a:gd name="T20" fmla="*/ 11 w 36"/>
                    <a:gd name="T21" fmla="*/ 6 h 36"/>
                    <a:gd name="T22" fmla="*/ 6 w 36"/>
                    <a:gd name="T23" fmla="*/ 4 h 36"/>
                    <a:gd name="T24" fmla="*/ 4 w 36"/>
                    <a:gd name="T25" fmla="*/ 8 h 36"/>
                    <a:gd name="T26" fmla="*/ 6 w 36"/>
                    <a:gd name="T27" fmla="*/ 13 h 36"/>
                    <a:gd name="T28" fmla="*/ 5 w 36"/>
                    <a:gd name="T29" fmla="*/ 15 h 36"/>
                    <a:gd name="T30" fmla="*/ 0 w 36"/>
                    <a:gd name="T31" fmla="*/ 16 h 36"/>
                    <a:gd name="T32" fmla="*/ 1 w 36"/>
                    <a:gd name="T33" fmla="*/ 21 h 36"/>
                    <a:gd name="T34" fmla="*/ 6 w 36"/>
                    <a:gd name="T35" fmla="*/ 22 h 36"/>
                    <a:gd name="T36" fmla="*/ 6 w 36"/>
                    <a:gd name="T37" fmla="*/ 23 h 36"/>
                    <a:gd name="T38" fmla="*/ 4 w 36"/>
                    <a:gd name="T39" fmla="*/ 28 h 36"/>
                    <a:gd name="T40" fmla="*/ 6 w 36"/>
                    <a:gd name="T41" fmla="*/ 32 h 36"/>
                    <a:gd name="T42" fmla="*/ 11 w 36"/>
                    <a:gd name="T43" fmla="*/ 30 h 36"/>
                    <a:gd name="T44" fmla="*/ 14 w 36"/>
                    <a:gd name="T45" fmla="*/ 30 h 36"/>
                    <a:gd name="T46" fmla="*/ 15 w 36"/>
                    <a:gd name="T47" fmla="*/ 35 h 36"/>
                    <a:gd name="T48" fmla="*/ 20 w 36"/>
                    <a:gd name="T49" fmla="*/ 36 h 36"/>
                    <a:gd name="T50" fmla="*/ 21 w 36"/>
                    <a:gd name="T51" fmla="*/ 31 h 36"/>
                    <a:gd name="T52" fmla="*/ 23 w 36"/>
                    <a:gd name="T53" fmla="*/ 30 h 36"/>
                    <a:gd name="T54" fmla="*/ 25 w 36"/>
                    <a:gd name="T55" fmla="*/ 30 h 36"/>
                    <a:gd name="T56" fmla="*/ 30 w 36"/>
                    <a:gd name="T57" fmla="*/ 32 h 36"/>
                    <a:gd name="T58" fmla="*/ 32 w 36"/>
                    <a:gd name="T59" fmla="*/ 28 h 36"/>
                    <a:gd name="T60" fmla="*/ 30 w 36"/>
                    <a:gd name="T61" fmla="*/ 23 h 36"/>
                    <a:gd name="T62" fmla="*/ 31 w 36"/>
                    <a:gd name="T63" fmla="*/ 21 h 36"/>
                    <a:gd name="T64" fmla="*/ 36 w 36"/>
                    <a:gd name="T65" fmla="*/ 20 h 36"/>
                    <a:gd name="T66" fmla="*/ 35 w 36"/>
                    <a:gd name="T6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36">
                      <a:moveTo>
                        <a:pt x="31" y="15"/>
                      </a:moveTo>
                      <a:cubicBezTo>
                        <a:pt x="31" y="15"/>
                        <a:pt x="30" y="14"/>
                        <a:pt x="30" y="14"/>
                      </a:cubicBezTo>
                      <a:cubicBezTo>
                        <a:pt x="30" y="14"/>
                        <a:pt x="30" y="14"/>
                        <a:pt x="30" y="13"/>
                      </a:cubicBezTo>
                      <a:cubicBezTo>
                        <a:pt x="30" y="13"/>
                        <a:pt x="30" y="13"/>
                        <a:pt x="30" y="13"/>
                      </a:cubicBezTo>
                      <a:cubicBezTo>
                        <a:pt x="29" y="12"/>
                        <a:pt x="29" y="11"/>
                        <a:pt x="30" y="11"/>
                      </a:cubicBezTo>
                      <a:cubicBezTo>
                        <a:pt x="32" y="8"/>
                        <a:pt x="32" y="8"/>
                        <a:pt x="32" y="8"/>
                      </a:cubicBezTo>
                      <a:cubicBezTo>
                        <a:pt x="32" y="7"/>
                        <a:pt x="32" y="7"/>
                        <a:pt x="32" y="6"/>
                      </a:cubicBezTo>
                      <a:cubicBezTo>
                        <a:pt x="30" y="4"/>
                        <a:pt x="30" y="4"/>
                        <a:pt x="30" y="4"/>
                      </a:cubicBezTo>
                      <a:cubicBezTo>
                        <a:pt x="29" y="4"/>
                        <a:pt x="29" y="4"/>
                        <a:pt x="28" y="4"/>
                      </a:cubicBezTo>
                      <a:cubicBezTo>
                        <a:pt x="25" y="6"/>
                        <a:pt x="25" y="6"/>
                        <a:pt x="25" y="6"/>
                      </a:cubicBezTo>
                      <a:cubicBezTo>
                        <a:pt x="25" y="7"/>
                        <a:pt x="24" y="7"/>
                        <a:pt x="23" y="6"/>
                      </a:cubicBezTo>
                      <a:cubicBezTo>
                        <a:pt x="22" y="6"/>
                        <a:pt x="22" y="6"/>
                        <a:pt x="22" y="6"/>
                      </a:cubicBezTo>
                      <a:cubicBezTo>
                        <a:pt x="22" y="6"/>
                        <a:pt x="21" y="5"/>
                        <a:pt x="21" y="5"/>
                      </a:cubicBezTo>
                      <a:cubicBezTo>
                        <a:pt x="21" y="1"/>
                        <a:pt x="21" y="1"/>
                        <a:pt x="21" y="1"/>
                      </a:cubicBezTo>
                      <a:cubicBezTo>
                        <a:pt x="21" y="0"/>
                        <a:pt x="20" y="0"/>
                        <a:pt x="20" y="0"/>
                      </a:cubicBezTo>
                      <a:cubicBezTo>
                        <a:pt x="16" y="0"/>
                        <a:pt x="16" y="0"/>
                        <a:pt x="16" y="0"/>
                      </a:cubicBezTo>
                      <a:cubicBezTo>
                        <a:pt x="16" y="0"/>
                        <a:pt x="15" y="0"/>
                        <a:pt x="15" y="1"/>
                      </a:cubicBezTo>
                      <a:cubicBezTo>
                        <a:pt x="15" y="5"/>
                        <a:pt x="15" y="5"/>
                        <a:pt x="15" y="5"/>
                      </a:cubicBezTo>
                      <a:cubicBezTo>
                        <a:pt x="15" y="5"/>
                        <a:pt x="14" y="6"/>
                        <a:pt x="14" y="6"/>
                      </a:cubicBezTo>
                      <a:cubicBezTo>
                        <a:pt x="14" y="6"/>
                        <a:pt x="14" y="6"/>
                        <a:pt x="13" y="6"/>
                      </a:cubicBezTo>
                      <a:cubicBezTo>
                        <a:pt x="13" y="6"/>
                        <a:pt x="13" y="6"/>
                        <a:pt x="13" y="6"/>
                      </a:cubicBezTo>
                      <a:cubicBezTo>
                        <a:pt x="12" y="7"/>
                        <a:pt x="11" y="7"/>
                        <a:pt x="11" y="6"/>
                      </a:cubicBezTo>
                      <a:cubicBezTo>
                        <a:pt x="8" y="4"/>
                        <a:pt x="8" y="4"/>
                        <a:pt x="8" y="4"/>
                      </a:cubicBezTo>
                      <a:cubicBezTo>
                        <a:pt x="7" y="4"/>
                        <a:pt x="7" y="4"/>
                        <a:pt x="6" y="4"/>
                      </a:cubicBezTo>
                      <a:cubicBezTo>
                        <a:pt x="4" y="6"/>
                        <a:pt x="4" y="6"/>
                        <a:pt x="4" y="6"/>
                      </a:cubicBezTo>
                      <a:cubicBezTo>
                        <a:pt x="4" y="7"/>
                        <a:pt x="4" y="7"/>
                        <a:pt x="4" y="8"/>
                      </a:cubicBezTo>
                      <a:cubicBezTo>
                        <a:pt x="6" y="11"/>
                        <a:pt x="6" y="11"/>
                        <a:pt x="6" y="11"/>
                      </a:cubicBezTo>
                      <a:cubicBezTo>
                        <a:pt x="7" y="11"/>
                        <a:pt x="7" y="12"/>
                        <a:pt x="6" y="13"/>
                      </a:cubicBezTo>
                      <a:cubicBezTo>
                        <a:pt x="6" y="14"/>
                        <a:pt x="6" y="14"/>
                        <a:pt x="6" y="14"/>
                      </a:cubicBezTo>
                      <a:cubicBezTo>
                        <a:pt x="6" y="14"/>
                        <a:pt x="5" y="15"/>
                        <a:pt x="5" y="15"/>
                      </a:cubicBezTo>
                      <a:cubicBezTo>
                        <a:pt x="1" y="15"/>
                        <a:pt x="1" y="15"/>
                        <a:pt x="1" y="15"/>
                      </a:cubicBezTo>
                      <a:cubicBezTo>
                        <a:pt x="0" y="15"/>
                        <a:pt x="0" y="16"/>
                        <a:pt x="0" y="16"/>
                      </a:cubicBezTo>
                      <a:cubicBezTo>
                        <a:pt x="0" y="20"/>
                        <a:pt x="0" y="20"/>
                        <a:pt x="0" y="20"/>
                      </a:cubicBezTo>
                      <a:cubicBezTo>
                        <a:pt x="0" y="20"/>
                        <a:pt x="0" y="21"/>
                        <a:pt x="1" y="21"/>
                      </a:cubicBezTo>
                      <a:cubicBezTo>
                        <a:pt x="5" y="21"/>
                        <a:pt x="5" y="21"/>
                        <a:pt x="5" y="21"/>
                      </a:cubicBezTo>
                      <a:cubicBezTo>
                        <a:pt x="5" y="21"/>
                        <a:pt x="6" y="22"/>
                        <a:pt x="6" y="22"/>
                      </a:cubicBezTo>
                      <a:cubicBezTo>
                        <a:pt x="6" y="22"/>
                        <a:pt x="6" y="22"/>
                        <a:pt x="6" y="23"/>
                      </a:cubicBezTo>
                      <a:cubicBezTo>
                        <a:pt x="6" y="23"/>
                        <a:pt x="6" y="23"/>
                        <a:pt x="6" y="23"/>
                      </a:cubicBezTo>
                      <a:cubicBezTo>
                        <a:pt x="7" y="24"/>
                        <a:pt x="7" y="25"/>
                        <a:pt x="6" y="25"/>
                      </a:cubicBezTo>
                      <a:cubicBezTo>
                        <a:pt x="4" y="28"/>
                        <a:pt x="4" y="28"/>
                        <a:pt x="4" y="28"/>
                      </a:cubicBezTo>
                      <a:cubicBezTo>
                        <a:pt x="4" y="29"/>
                        <a:pt x="4" y="29"/>
                        <a:pt x="4" y="30"/>
                      </a:cubicBezTo>
                      <a:cubicBezTo>
                        <a:pt x="6" y="32"/>
                        <a:pt x="6" y="32"/>
                        <a:pt x="6" y="32"/>
                      </a:cubicBezTo>
                      <a:cubicBezTo>
                        <a:pt x="7" y="32"/>
                        <a:pt x="7" y="32"/>
                        <a:pt x="8" y="32"/>
                      </a:cubicBezTo>
                      <a:cubicBezTo>
                        <a:pt x="11" y="30"/>
                        <a:pt x="11" y="30"/>
                        <a:pt x="11" y="30"/>
                      </a:cubicBezTo>
                      <a:cubicBezTo>
                        <a:pt x="11" y="29"/>
                        <a:pt x="12" y="29"/>
                        <a:pt x="13" y="30"/>
                      </a:cubicBezTo>
                      <a:cubicBezTo>
                        <a:pt x="14" y="30"/>
                        <a:pt x="14" y="30"/>
                        <a:pt x="14" y="30"/>
                      </a:cubicBezTo>
                      <a:cubicBezTo>
                        <a:pt x="14" y="30"/>
                        <a:pt x="15" y="31"/>
                        <a:pt x="15" y="31"/>
                      </a:cubicBezTo>
                      <a:cubicBezTo>
                        <a:pt x="15" y="35"/>
                        <a:pt x="15" y="35"/>
                        <a:pt x="15" y="35"/>
                      </a:cubicBezTo>
                      <a:cubicBezTo>
                        <a:pt x="15" y="36"/>
                        <a:pt x="16" y="36"/>
                        <a:pt x="16" y="36"/>
                      </a:cubicBezTo>
                      <a:cubicBezTo>
                        <a:pt x="20" y="36"/>
                        <a:pt x="20" y="36"/>
                        <a:pt x="20" y="36"/>
                      </a:cubicBezTo>
                      <a:cubicBezTo>
                        <a:pt x="20" y="36"/>
                        <a:pt x="21" y="36"/>
                        <a:pt x="21" y="35"/>
                      </a:cubicBezTo>
                      <a:cubicBezTo>
                        <a:pt x="21" y="31"/>
                        <a:pt x="21" y="31"/>
                        <a:pt x="21" y="31"/>
                      </a:cubicBezTo>
                      <a:cubicBezTo>
                        <a:pt x="21" y="31"/>
                        <a:pt x="22" y="30"/>
                        <a:pt x="22" y="30"/>
                      </a:cubicBezTo>
                      <a:cubicBezTo>
                        <a:pt x="22" y="30"/>
                        <a:pt x="22" y="30"/>
                        <a:pt x="23" y="30"/>
                      </a:cubicBezTo>
                      <a:cubicBezTo>
                        <a:pt x="23" y="30"/>
                        <a:pt x="23" y="30"/>
                        <a:pt x="23" y="30"/>
                      </a:cubicBezTo>
                      <a:cubicBezTo>
                        <a:pt x="24" y="29"/>
                        <a:pt x="25" y="29"/>
                        <a:pt x="25" y="30"/>
                      </a:cubicBezTo>
                      <a:cubicBezTo>
                        <a:pt x="28" y="32"/>
                        <a:pt x="28" y="32"/>
                        <a:pt x="28" y="32"/>
                      </a:cubicBezTo>
                      <a:cubicBezTo>
                        <a:pt x="29" y="32"/>
                        <a:pt x="29" y="32"/>
                        <a:pt x="30" y="32"/>
                      </a:cubicBezTo>
                      <a:cubicBezTo>
                        <a:pt x="32" y="30"/>
                        <a:pt x="32" y="30"/>
                        <a:pt x="32" y="30"/>
                      </a:cubicBezTo>
                      <a:cubicBezTo>
                        <a:pt x="32" y="29"/>
                        <a:pt x="32" y="29"/>
                        <a:pt x="32" y="28"/>
                      </a:cubicBezTo>
                      <a:cubicBezTo>
                        <a:pt x="30" y="25"/>
                        <a:pt x="30" y="25"/>
                        <a:pt x="30" y="25"/>
                      </a:cubicBezTo>
                      <a:cubicBezTo>
                        <a:pt x="29" y="25"/>
                        <a:pt x="29" y="24"/>
                        <a:pt x="30" y="23"/>
                      </a:cubicBezTo>
                      <a:cubicBezTo>
                        <a:pt x="30" y="22"/>
                        <a:pt x="30" y="22"/>
                        <a:pt x="30" y="22"/>
                      </a:cubicBezTo>
                      <a:cubicBezTo>
                        <a:pt x="30" y="22"/>
                        <a:pt x="31" y="21"/>
                        <a:pt x="31" y="21"/>
                      </a:cubicBezTo>
                      <a:cubicBezTo>
                        <a:pt x="35" y="21"/>
                        <a:pt x="35" y="21"/>
                        <a:pt x="35" y="21"/>
                      </a:cubicBezTo>
                      <a:cubicBezTo>
                        <a:pt x="36" y="21"/>
                        <a:pt x="36" y="20"/>
                        <a:pt x="36" y="20"/>
                      </a:cubicBezTo>
                      <a:cubicBezTo>
                        <a:pt x="36" y="16"/>
                        <a:pt x="36" y="16"/>
                        <a:pt x="36" y="16"/>
                      </a:cubicBezTo>
                      <a:cubicBezTo>
                        <a:pt x="36" y="16"/>
                        <a:pt x="36" y="15"/>
                        <a:pt x="35" y="15"/>
                      </a:cubicBezTo>
                      <a:lnTo>
                        <a:pt x="31" y="15"/>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grpSp>
        </p:grpSp>
      </p:grpSp>
      <p:grpSp>
        <p:nvGrpSpPr>
          <p:cNvPr id="102" name="Group 101"/>
          <p:cNvGrpSpPr/>
          <p:nvPr/>
        </p:nvGrpSpPr>
        <p:grpSpPr>
          <a:xfrm>
            <a:off x="9688523" y="5114722"/>
            <a:ext cx="2193891" cy="1035820"/>
            <a:chOff x="845214" y="5384506"/>
            <a:chExt cx="2151374" cy="1015746"/>
          </a:xfrm>
        </p:grpSpPr>
        <p:sp>
          <p:nvSpPr>
            <p:cNvPr id="100" name="Isosceles Triangle 99"/>
            <p:cNvSpPr/>
            <p:nvPr/>
          </p:nvSpPr>
          <p:spPr>
            <a:xfrm>
              <a:off x="845214" y="5384506"/>
              <a:ext cx="2151374" cy="1015746"/>
            </a:xfrm>
            <a:prstGeom prst="triangle">
              <a:avLst/>
            </a:prstGeom>
            <a:solidFill>
              <a:srgbClr val="FFFFFF"/>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r>
                <a:rPr lang="en-US" sz="1224" dirty="0">
                  <a:solidFill>
                    <a:prstClr val="white"/>
                  </a:solidFill>
                </a:rPr>
                <a:t>SIEM</a:t>
              </a:r>
            </a:p>
          </p:txBody>
        </p:sp>
        <p:sp>
          <p:nvSpPr>
            <p:cNvPr id="101" name="Title 1"/>
            <p:cNvSpPr txBox="1">
              <a:spLocks/>
            </p:cNvSpPr>
            <p:nvPr/>
          </p:nvSpPr>
          <p:spPr>
            <a:xfrm>
              <a:off x="1312590" y="5863154"/>
              <a:ext cx="1291447" cy="365760"/>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sz="1632" spc="0" dirty="0">
                  <a:solidFill>
                    <a:srgbClr val="525252"/>
                  </a:solidFill>
                  <a:latin typeface="Segoe UI" panose="020B0502040204020203" pitchFamily="34" charset="0"/>
                  <a:ea typeface="Segoe UI" panose="020B0502040204020203" pitchFamily="34" charset="0"/>
                  <a:cs typeface="Segoe UI" panose="020B0502040204020203" pitchFamily="34" charset="0"/>
                </a:rPr>
                <a:t>SIEM / central UX</a:t>
              </a:r>
            </a:p>
          </p:txBody>
        </p:sp>
      </p:grpSp>
      <p:grpSp>
        <p:nvGrpSpPr>
          <p:cNvPr id="113" name="Group 112"/>
          <p:cNvGrpSpPr/>
          <p:nvPr/>
        </p:nvGrpSpPr>
        <p:grpSpPr>
          <a:xfrm>
            <a:off x="3850091" y="1556444"/>
            <a:ext cx="578461" cy="338405"/>
            <a:chOff x="3723971" y="2509717"/>
            <a:chExt cx="981744" cy="322495"/>
          </a:xfrm>
          <a:solidFill>
            <a:srgbClr val="969696"/>
          </a:solidFill>
        </p:grpSpPr>
        <p:sp>
          <p:nvSpPr>
            <p:cNvPr id="111" name="Right Arrow 110"/>
            <p:cNvSpPr/>
            <p:nvPr/>
          </p:nvSpPr>
          <p:spPr>
            <a:xfrm>
              <a:off x="3723971" y="2509717"/>
              <a:ext cx="981744" cy="165905"/>
            </a:xfrm>
            <a:prstGeom prst="rightArrow">
              <a:avLst>
                <a:gd name="adj1" fmla="val 34066"/>
                <a:gd name="adj2" fmla="val 746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112" name="Right Arrow 111"/>
            <p:cNvSpPr/>
            <p:nvPr/>
          </p:nvSpPr>
          <p:spPr>
            <a:xfrm rot="10800000">
              <a:off x="3723971" y="2666307"/>
              <a:ext cx="981744" cy="165905"/>
            </a:xfrm>
            <a:prstGeom prst="rightArrow">
              <a:avLst>
                <a:gd name="adj1" fmla="val 34066"/>
                <a:gd name="adj2" fmla="val 746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grpSp>
        <p:nvGrpSpPr>
          <p:cNvPr id="114" name="Group 113"/>
          <p:cNvGrpSpPr/>
          <p:nvPr/>
        </p:nvGrpSpPr>
        <p:grpSpPr>
          <a:xfrm>
            <a:off x="8644391" y="3489046"/>
            <a:ext cx="578461" cy="324157"/>
            <a:chOff x="3723971" y="2509717"/>
            <a:chExt cx="981744" cy="322495"/>
          </a:xfrm>
          <a:solidFill>
            <a:srgbClr val="969696"/>
          </a:solidFill>
        </p:grpSpPr>
        <p:sp>
          <p:nvSpPr>
            <p:cNvPr id="115" name="Right Arrow 114"/>
            <p:cNvSpPr/>
            <p:nvPr/>
          </p:nvSpPr>
          <p:spPr>
            <a:xfrm>
              <a:off x="3723971" y="2509717"/>
              <a:ext cx="981744" cy="165905"/>
            </a:xfrm>
            <a:prstGeom prst="rightArrow">
              <a:avLst>
                <a:gd name="adj1" fmla="val 34066"/>
                <a:gd name="adj2" fmla="val 746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116" name="Right Arrow 115"/>
            <p:cNvSpPr/>
            <p:nvPr/>
          </p:nvSpPr>
          <p:spPr>
            <a:xfrm rot="10800000">
              <a:off x="3723971" y="2666307"/>
              <a:ext cx="981744" cy="165905"/>
            </a:xfrm>
            <a:prstGeom prst="rightArrow">
              <a:avLst>
                <a:gd name="adj1" fmla="val 34066"/>
                <a:gd name="adj2" fmla="val 746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sp>
        <p:nvSpPr>
          <p:cNvPr id="137" name="Right Arrow 136"/>
          <p:cNvSpPr/>
          <p:nvPr/>
        </p:nvSpPr>
        <p:spPr>
          <a:xfrm rot="2536904">
            <a:off x="8381888" y="4619551"/>
            <a:ext cx="1185523" cy="154915"/>
          </a:xfrm>
          <a:prstGeom prst="rightArrow">
            <a:avLst>
              <a:gd name="adj1" fmla="val 34066"/>
              <a:gd name="adj2" fmla="val 74623"/>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nvGrpSpPr>
          <p:cNvPr id="138" name="Group 137"/>
          <p:cNvGrpSpPr/>
          <p:nvPr/>
        </p:nvGrpSpPr>
        <p:grpSpPr>
          <a:xfrm>
            <a:off x="9266064" y="1282242"/>
            <a:ext cx="3973833" cy="1327075"/>
            <a:chOff x="4199158" y="181476"/>
            <a:chExt cx="2577672" cy="1301356"/>
          </a:xfrm>
        </p:grpSpPr>
        <p:grpSp>
          <p:nvGrpSpPr>
            <p:cNvPr id="92" name="Group 91"/>
            <p:cNvGrpSpPr/>
            <p:nvPr/>
          </p:nvGrpSpPr>
          <p:grpSpPr>
            <a:xfrm>
              <a:off x="4199158" y="181476"/>
              <a:ext cx="1962676" cy="1301356"/>
              <a:chOff x="4369878" y="124434"/>
              <a:chExt cx="1391213" cy="1619419"/>
            </a:xfrm>
          </p:grpSpPr>
          <p:sp>
            <p:nvSpPr>
              <p:cNvPr id="90" name="Rounded Rectangle 89"/>
              <p:cNvSpPr/>
              <p:nvPr/>
            </p:nvSpPr>
            <p:spPr>
              <a:xfrm>
                <a:off x="4369878" y="124434"/>
                <a:ext cx="1391213" cy="717395"/>
              </a:xfrm>
              <a:prstGeom prst="roundRect">
                <a:avLst>
                  <a:gd name="adj" fmla="val 6562"/>
                </a:avLst>
              </a:prstGeom>
              <a:solidFill>
                <a:srgbClr val="FFFFFF"/>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91" name="Rounded Rectangle 90"/>
              <p:cNvSpPr/>
              <p:nvPr/>
            </p:nvSpPr>
            <p:spPr>
              <a:xfrm>
                <a:off x="4369878" y="1026458"/>
                <a:ext cx="1391213" cy="717395"/>
              </a:xfrm>
              <a:prstGeom prst="roundRect">
                <a:avLst>
                  <a:gd name="adj" fmla="val 6562"/>
                </a:avLst>
              </a:prstGeom>
              <a:solidFill>
                <a:srgbClr val="FFFFFF"/>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sp>
          <p:nvSpPr>
            <p:cNvPr id="93" name="Freeform 154"/>
            <p:cNvSpPr>
              <a:spLocks/>
            </p:cNvSpPr>
            <p:nvPr/>
          </p:nvSpPr>
          <p:spPr bwMode="auto">
            <a:xfrm>
              <a:off x="4301993" y="1006570"/>
              <a:ext cx="436818" cy="349259"/>
            </a:xfrm>
            <a:custGeom>
              <a:avLst/>
              <a:gdLst>
                <a:gd name="T0" fmla="*/ 61 w 76"/>
                <a:gd name="T1" fmla="*/ 14 h 48"/>
                <a:gd name="T2" fmla="*/ 43 w 76"/>
                <a:gd name="T3" fmla="*/ 0 h 48"/>
                <a:gd name="T4" fmla="*/ 25 w 76"/>
                <a:gd name="T5" fmla="*/ 12 h 48"/>
                <a:gd name="T6" fmla="*/ 19 w 76"/>
                <a:gd name="T7" fmla="*/ 9 h 48"/>
                <a:gd name="T8" fmla="*/ 10 w 76"/>
                <a:gd name="T9" fmla="*/ 19 h 48"/>
                <a:gd name="T10" fmla="*/ 10 w 76"/>
                <a:gd name="T11" fmla="*/ 20 h 48"/>
                <a:gd name="T12" fmla="*/ 0 w 76"/>
                <a:gd name="T13" fmla="*/ 33 h 48"/>
                <a:gd name="T14" fmla="*/ 14 w 76"/>
                <a:gd name="T15" fmla="*/ 48 h 48"/>
                <a:gd name="T16" fmla="*/ 59 w 76"/>
                <a:gd name="T17" fmla="*/ 48 h 48"/>
                <a:gd name="T18" fmla="*/ 76 w 76"/>
                <a:gd name="T19" fmla="*/ 31 h 48"/>
                <a:gd name="T20" fmla="*/ 61 w 76"/>
                <a:gd name="T2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48">
                  <a:moveTo>
                    <a:pt x="61" y="14"/>
                  </a:moveTo>
                  <a:cubicBezTo>
                    <a:pt x="59" y="6"/>
                    <a:pt x="52" y="0"/>
                    <a:pt x="43" y="0"/>
                  </a:cubicBezTo>
                  <a:cubicBezTo>
                    <a:pt x="35" y="0"/>
                    <a:pt x="28" y="5"/>
                    <a:pt x="25" y="12"/>
                  </a:cubicBezTo>
                  <a:cubicBezTo>
                    <a:pt x="24" y="10"/>
                    <a:pt x="21" y="9"/>
                    <a:pt x="19" y="9"/>
                  </a:cubicBezTo>
                  <a:cubicBezTo>
                    <a:pt x="14" y="9"/>
                    <a:pt x="10" y="13"/>
                    <a:pt x="10" y="19"/>
                  </a:cubicBezTo>
                  <a:cubicBezTo>
                    <a:pt x="10" y="19"/>
                    <a:pt x="10" y="19"/>
                    <a:pt x="10" y="20"/>
                  </a:cubicBezTo>
                  <a:cubicBezTo>
                    <a:pt x="4" y="21"/>
                    <a:pt x="0" y="27"/>
                    <a:pt x="0" y="33"/>
                  </a:cubicBezTo>
                  <a:cubicBezTo>
                    <a:pt x="0" y="41"/>
                    <a:pt x="6" y="48"/>
                    <a:pt x="14" y="48"/>
                  </a:cubicBezTo>
                  <a:cubicBezTo>
                    <a:pt x="59" y="48"/>
                    <a:pt x="59" y="48"/>
                    <a:pt x="59" y="48"/>
                  </a:cubicBezTo>
                  <a:cubicBezTo>
                    <a:pt x="69" y="48"/>
                    <a:pt x="76" y="40"/>
                    <a:pt x="76" y="31"/>
                  </a:cubicBezTo>
                  <a:cubicBezTo>
                    <a:pt x="76" y="22"/>
                    <a:pt x="69" y="15"/>
                    <a:pt x="61" y="1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94" name="Title 1"/>
            <p:cNvSpPr txBox="1">
              <a:spLocks/>
            </p:cNvSpPr>
            <p:nvPr/>
          </p:nvSpPr>
          <p:spPr>
            <a:xfrm>
              <a:off x="4763067" y="286669"/>
              <a:ext cx="1539145" cy="365760"/>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r>
                <a:rPr lang="en-US" sz="1632" spc="0" dirty="0">
                  <a:solidFill>
                    <a:srgbClr val="525252"/>
                  </a:solidFill>
                  <a:latin typeface="Segoe UI" panose="020B0502040204020203" pitchFamily="34" charset="0"/>
                  <a:ea typeface="Segoe UI" panose="020B0502040204020203" pitchFamily="34" charset="0"/>
                  <a:cs typeface="Segoe UI" panose="020B0502040204020203" pitchFamily="34" charset="0"/>
                </a:rPr>
                <a:t>Threat Intelligence from partnerships</a:t>
              </a:r>
            </a:p>
          </p:txBody>
        </p:sp>
        <p:sp>
          <p:nvSpPr>
            <p:cNvPr id="95" name="Title 1"/>
            <p:cNvSpPr txBox="1">
              <a:spLocks/>
            </p:cNvSpPr>
            <p:nvPr/>
          </p:nvSpPr>
          <p:spPr>
            <a:xfrm>
              <a:off x="4745216" y="1010297"/>
              <a:ext cx="2031614" cy="365760"/>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r>
                <a:rPr lang="en-US" sz="1632" spc="0" dirty="0">
                  <a:solidFill>
                    <a:srgbClr val="525252"/>
                  </a:solidFill>
                  <a:latin typeface="Segoe UI" panose="020B0502040204020203" pitchFamily="34" charset="0"/>
                  <a:ea typeface="Segoe UI" panose="020B0502040204020203" pitchFamily="34" charset="0"/>
                  <a:cs typeface="Segoe UI" panose="020B0502040204020203" pitchFamily="34" charset="0"/>
                </a:rPr>
                <a:t>Threat Intelligence by Microsoft hunters</a:t>
              </a:r>
            </a:p>
          </p:txBody>
        </p:sp>
        <p:sp>
          <p:nvSpPr>
            <p:cNvPr id="89" name="Freeform 154"/>
            <p:cNvSpPr>
              <a:spLocks/>
            </p:cNvSpPr>
            <p:nvPr/>
          </p:nvSpPr>
          <p:spPr bwMode="auto">
            <a:xfrm>
              <a:off x="4301995" y="279326"/>
              <a:ext cx="436816" cy="349259"/>
            </a:xfrm>
            <a:custGeom>
              <a:avLst/>
              <a:gdLst>
                <a:gd name="T0" fmla="*/ 61 w 76"/>
                <a:gd name="T1" fmla="*/ 14 h 48"/>
                <a:gd name="T2" fmla="*/ 43 w 76"/>
                <a:gd name="T3" fmla="*/ 0 h 48"/>
                <a:gd name="T4" fmla="*/ 25 w 76"/>
                <a:gd name="T5" fmla="*/ 12 h 48"/>
                <a:gd name="T6" fmla="*/ 19 w 76"/>
                <a:gd name="T7" fmla="*/ 9 h 48"/>
                <a:gd name="T8" fmla="*/ 10 w 76"/>
                <a:gd name="T9" fmla="*/ 19 h 48"/>
                <a:gd name="T10" fmla="*/ 10 w 76"/>
                <a:gd name="T11" fmla="*/ 20 h 48"/>
                <a:gd name="T12" fmla="*/ 0 w 76"/>
                <a:gd name="T13" fmla="*/ 33 h 48"/>
                <a:gd name="T14" fmla="*/ 14 w 76"/>
                <a:gd name="T15" fmla="*/ 48 h 48"/>
                <a:gd name="T16" fmla="*/ 59 w 76"/>
                <a:gd name="T17" fmla="*/ 48 h 48"/>
                <a:gd name="T18" fmla="*/ 76 w 76"/>
                <a:gd name="T19" fmla="*/ 31 h 48"/>
                <a:gd name="T20" fmla="*/ 61 w 76"/>
                <a:gd name="T2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48">
                  <a:moveTo>
                    <a:pt x="61" y="14"/>
                  </a:moveTo>
                  <a:cubicBezTo>
                    <a:pt x="59" y="6"/>
                    <a:pt x="52" y="0"/>
                    <a:pt x="43" y="0"/>
                  </a:cubicBezTo>
                  <a:cubicBezTo>
                    <a:pt x="35" y="0"/>
                    <a:pt x="28" y="5"/>
                    <a:pt x="25" y="12"/>
                  </a:cubicBezTo>
                  <a:cubicBezTo>
                    <a:pt x="24" y="10"/>
                    <a:pt x="21" y="9"/>
                    <a:pt x="19" y="9"/>
                  </a:cubicBezTo>
                  <a:cubicBezTo>
                    <a:pt x="14" y="9"/>
                    <a:pt x="10" y="13"/>
                    <a:pt x="10" y="19"/>
                  </a:cubicBezTo>
                  <a:cubicBezTo>
                    <a:pt x="10" y="19"/>
                    <a:pt x="10" y="19"/>
                    <a:pt x="10" y="20"/>
                  </a:cubicBezTo>
                  <a:cubicBezTo>
                    <a:pt x="4" y="21"/>
                    <a:pt x="0" y="27"/>
                    <a:pt x="0" y="33"/>
                  </a:cubicBezTo>
                  <a:cubicBezTo>
                    <a:pt x="0" y="41"/>
                    <a:pt x="6" y="48"/>
                    <a:pt x="14" y="48"/>
                  </a:cubicBezTo>
                  <a:cubicBezTo>
                    <a:pt x="59" y="48"/>
                    <a:pt x="59" y="48"/>
                    <a:pt x="59" y="48"/>
                  </a:cubicBezTo>
                  <a:cubicBezTo>
                    <a:pt x="69" y="48"/>
                    <a:pt x="76" y="40"/>
                    <a:pt x="76" y="31"/>
                  </a:cubicBezTo>
                  <a:cubicBezTo>
                    <a:pt x="76" y="22"/>
                    <a:pt x="69" y="15"/>
                    <a:pt x="61" y="1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grpSp>
      <p:sp>
        <p:nvSpPr>
          <p:cNvPr id="41" name="Rounded Rectangle 40"/>
          <p:cNvSpPr/>
          <p:nvPr/>
        </p:nvSpPr>
        <p:spPr>
          <a:xfrm>
            <a:off x="9342437" y="3119659"/>
            <a:ext cx="2995344" cy="1396394"/>
          </a:xfrm>
          <a:prstGeom prst="roundRect">
            <a:avLst>
              <a:gd name="adj" fmla="val 6562"/>
            </a:avLst>
          </a:prstGeom>
          <a:solidFill>
            <a:srgbClr val="FFFFFF"/>
          </a:solidFill>
          <a:ln w="19050">
            <a:solidFill>
              <a:srgbClr val="BFBFB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nvGrpSpPr>
          <p:cNvPr id="44" name="Group 43"/>
          <p:cNvGrpSpPr/>
          <p:nvPr/>
        </p:nvGrpSpPr>
        <p:grpSpPr>
          <a:xfrm>
            <a:off x="9491147" y="3344862"/>
            <a:ext cx="911798" cy="911798"/>
            <a:chOff x="6059489" y="1347789"/>
            <a:chExt cx="285750" cy="285750"/>
          </a:xfrm>
        </p:grpSpPr>
        <p:sp>
          <p:nvSpPr>
            <p:cNvPr id="45" name="Oval 371"/>
            <p:cNvSpPr>
              <a:spLocks noChangeArrowheads="1"/>
            </p:cNvSpPr>
            <p:nvPr/>
          </p:nvSpPr>
          <p:spPr bwMode="auto">
            <a:xfrm>
              <a:off x="6119814" y="1587501"/>
              <a:ext cx="150813" cy="46038"/>
            </a:xfrm>
            <a:prstGeom prst="ellips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46" name="Rectangle 372"/>
            <p:cNvSpPr>
              <a:spLocks noChangeArrowheads="1"/>
            </p:cNvSpPr>
            <p:nvPr/>
          </p:nvSpPr>
          <p:spPr bwMode="auto">
            <a:xfrm>
              <a:off x="6059489" y="1347789"/>
              <a:ext cx="285750" cy="195263"/>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47" name="Line 373"/>
            <p:cNvSpPr>
              <a:spLocks noChangeShapeType="1"/>
            </p:cNvSpPr>
            <p:nvPr/>
          </p:nvSpPr>
          <p:spPr bwMode="auto">
            <a:xfrm>
              <a:off x="6097589" y="1377951"/>
              <a:ext cx="209550"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48" name="Line 374"/>
            <p:cNvSpPr>
              <a:spLocks noChangeShapeType="1"/>
            </p:cNvSpPr>
            <p:nvPr/>
          </p:nvSpPr>
          <p:spPr bwMode="auto">
            <a:xfrm>
              <a:off x="6216651" y="1438276"/>
              <a:ext cx="9048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49" name="Line 375"/>
            <p:cNvSpPr>
              <a:spLocks noChangeShapeType="1"/>
            </p:cNvSpPr>
            <p:nvPr/>
          </p:nvSpPr>
          <p:spPr bwMode="auto">
            <a:xfrm>
              <a:off x="6216651" y="1468439"/>
              <a:ext cx="9048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50" name="Line 376"/>
            <p:cNvSpPr>
              <a:spLocks noChangeShapeType="1"/>
            </p:cNvSpPr>
            <p:nvPr/>
          </p:nvSpPr>
          <p:spPr bwMode="auto">
            <a:xfrm>
              <a:off x="6216651" y="1498601"/>
              <a:ext cx="9048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51" name="Line 377"/>
            <p:cNvSpPr>
              <a:spLocks noChangeShapeType="1"/>
            </p:cNvSpPr>
            <p:nvPr/>
          </p:nvSpPr>
          <p:spPr bwMode="auto">
            <a:xfrm flipV="1">
              <a:off x="6089651" y="1474789"/>
              <a:ext cx="0" cy="30163"/>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52" name="Line 378"/>
            <p:cNvSpPr>
              <a:spLocks noChangeShapeType="1"/>
            </p:cNvSpPr>
            <p:nvPr/>
          </p:nvSpPr>
          <p:spPr bwMode="auto">
            <a:xfrm flipV="1">
              <a:off x="6119814" y="1444626"/>
              <a:ext cx="0" cy="60325"/>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53" name="Line 379"/>
            <p:cNvSpPr>
              <a:spLocks noChangeShapeType="1"/>
            </p:cNvSpPr>
            <p:nvPr/>
          </p:nvSpPr>
          <p:spPr bwMode="auto">
            <a:xfrm flipV="1">
              <a:off x="6149976" y="1414464"/>
              <a:ext cx="0" cy="90488"/>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54" name="Line 380"/>
            <p:cNvSpPr>
              <a:spLocks noChangeShapeType="1"/>
            </p:cNvSpPr>
            <p:nvPr/>
          </p:nvSpPr>
          <p:spPr bwMode="auto">
            <a:xfrm flipV="1">
              <a:off x="6180139" y="1444626"/>
              <a:ext cx="0" cy="60325"/>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55" name="Line 381"/>
            <p:cNvSpPr>
              <a:spLocks noChangeShapeType="1"/>
            </p:cNvSpPr>
            <p:nvPr/>
          </p:nvSpPr>
          <p:spPr bwMode="auto">
            <a:xfrm flipV="1">
              <a:off x="6194426" y="1550989"/>
              <a:ext cx="0" cy="60325"/>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grpSp>
      <p:sp>
        <p:nvSpPr>
          <p:cNvPr id="103" name="Rounded Rectangle 102"/>
          <p:cNvSpPr/>
          <p:nvPr/>
        </p:nvSpPr>
        <p:spPr>
          <a:xfrm>
            <a:off x="10581491" y="3510847"/>
            <a:ext cx="1632234" cy="309046"/>
          </a:xfrm>
          <a:prstGeom prst="roundRect">
            <a:avLst>
              <a:gd name="adj" fmla="val 6562"/>
            </a:avLst>
          </a:prstGeom>
          <a:solidFill>
            <a:srgbClr val="FFFFFF"/>
          </a:solidFill>
          <a:ln w="63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418"/>
            <a:r>
              <a:rPr lang="en-US" sz="1399" dirty="0">
                <a:solidFill>
                  <a:srgbClr val="525252"/>
                </a:solidFill>
                <a:latin typeface="Segoe UI Semibold" panose="020B0702040204020203" pitchFamily="34" charset="0"/>
                <a:ea typeface="Segoe UI" panose="020B0502040204020203" pitchFamily="34" charset="0"/>
              </a:rPr>
              <a:t>Exploration</a:t>
            </a:r>
          </a:p>
        </p:txBody>
      </p:sp>
      <p:sp>
        <p:nvSpPr>
          <p:cNvPr id="104" name="Rounded Rectangle 103"/>
          <p:cNvSpPr/>
          <p:nvPr/>
        </p:nvSpPr>
        <p:spPr>
          <a:xfrm>
            <a:off x="10583598" y="3822336"/>
            <a:ext cx="1628020" cy="296895"/>
          </a:xfrm>
          <a:prstGeom prst="roundRect">
            <a:avLst>
              <a:gd name="adj" fmla="val 6562"/>
            </a:avLst>
          </a:prstGeom>
          <a:solidFill>
            <a:srgbClr val="FFFFFF"/>
          </a:solidFill>
          <a:ln w="63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418"/>
            <a:r>
              <a:rPr lang="en-US" sz="1399" dirty="0">
                <a:solidFill>
                  <a:srgbClr val="525252"/>
                </a:solidFill>
                <a:latin typeface="Segoe UI Semibold" panose="020B0702040204020203" pitchFamily="34" charset="0"/>
                <a:ea typeface="Segoe UI" panose="020B0502040204020203" pitchFamily="34" charset="0"/>
              </a:rPr>
              <a:t>Alerts</a:t>
            </a:r>
          </a:p>
        </p:txBody>
      </p:sp>
      <p:sp>
        <p:nvSpPr>
          <p:cNvPr id="56" name="Title 1"/>
          <p:cNvSpPr txBox="1">
            <a:spLocks/>
          </p:cNvSpPr>
          <p:nvPr/>
        </p:nvSpPr>
        <p:spPr>
          <a:xfrm>
            <a:off x="10553563" y="3193902"/>
            <a:ext cx="1747041" cy="372988"/>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r>
              <a:rPr sz="1632" spc="0" dirty="0" err="1">
                <a:solidFill>
                  <a:srgbClr val="525252"/>
                </a:solidFill>
                <a:latin typeface="Segoe UI" panose="020B0502040204020203" pitchFamily="34" charset="0"/>
                <a:ea typeface="Segoe UI" panose="020B0502040204020203" pitchFamily="34" charset="0"/>
                <a:cs typeface="Segoe UI" panose="020B0502040204020203" pitchFamily="34" charset="0"/>
              </a:rPr>
              <a:t>SecOps</a:t>
            </a:r>
            <a:r>
              <a:rPr sz="1632" spc="0" dirty="0">
                <a:solidFill>
                  <a:srgbClr val="525252"/>
                </a:solidFill>
                <a:latin typeface="Segoe UI" panose="020B0502040204020203" pitchFamily="34" charset="0"/>
                <a:ea typeface="Segoe UI" panose="020B0502040204020203" pitchFamily="34" charset="0"/>
                <a:cs typeface="Segoe UI" panose="020B0502040204020203" pitchFamily="34" charset="0"/>
              </a:rPr>
              <a:t> console</a:t>
            </a:r>
          </a:p>
        </p:txBody>
      </p:sp>
      <p:sp>
        <p:nvSpPr>
          <p:cNvPr id="105" name="Rounded Rectangle 104"/>
          <p:cNvSpPr/>
          <p:nvPr/>
        </p:nvSpPr>
        <p:spPr>
          <a:xfrm>
            <a:off x="10583598" y="4119231"/>
            <a:ext cx="1632235" cy="309046"/>
          </a:xfrm>
          <a:prstGeom prst="roundRect">
            <a:avLst>
              <a:gd name="adj" fmla="val 6562"/>
            </a:avLst>
          </a:prstGeom>
          <a:solidFill>
            <a:srgbClr val="FFFFFF"/>
          </a:solidFill>
          <a:ln w="63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418"/>
            <a:r>
              <a:rPr lang="en-US" sz="1399" dirty="0">
                <a:solidFill>
                  <a:srgbClr val="525252"/>
                </a:solidFill>
                <a:latin typeface="Segoe UI Semibold" panose="020B0702040204020203" pitchFamily="34" charset="0"/>
                <a:ea typeface="Segoe UI" panose="020B0502040204020203" pitchFamily="34" charset="0"/>
              </a:rPr>
              <a:t>Response</a:t>
            </a:r>
          </a:p>
        </p:txBody>
      </p:sp>
      <p:sp>
        <p:nvSpPr>
          <p:cNvPr id="151" name="Rounded Rectangle 150"/>
          <p:cNvSpPr/>
          <p:nvPr/>
        </p:nvSpPr>
        <p:spPr>
          <a:xfrm>
            <a:off x="1658486" y="1457932"/>
            <a:ext cx="1991889" cy="309046"/>
          </a:xfrm>
          <a:prstGeom prst="roundRect">
            <a:avLst>
              <a:gd name="adj" fmla="val 6562"/>
            </a:avLst>
          </a:prstGeom>
          <a:solidFill>
            <a:srgbClr val="FFFFFF"/>
          </a:solidFill>
          <a:ln w="63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418"/>
            <a:r>
              <a:rPr lang="en-US" sz="1399" dirty="0">
                <a:solidFill>
                  <a:srgbClr val="525252"/>
                </a:solidFill>
                <a:latin typeface="Segoe UI Semibold" panose="020B0702040204020203" pitchFamily="34" charset="0"/>
                <a:ea typeface="Segoe UI" panose="020B0502040204020203" pitchFamily="34" charset="0"/>
              </a:rPr>
              <a:t>Forensic collection</a:t>
            </a:r>
          </a:p>
        </p:txBody>
      </p:sp>
      <p:sp>
        <p:nvSpPr>
          <p:cNvPr id="152" name="Rounded Rectangle 151"/>
          <p:cNvSpPr/>
          <p:nvPr/>
        </p:nvSpPr>
        <p:spPr>
          <a:xfrm>
            <a:off x="1651476" y="958421"/>
            <a:ext cx="1991889" cy="453447"/>
          </a:xfrm>
          <a:prstGeom prst="roundRect">
            <a:avLst>
              <a:gd name="adj" fmla="val 6562"/>
            </a:avLst>
          </a:prstGeom>
          <a:solidFill>
            <a:srgbClr val="FFFFFF"/>
          </a:solidFill>
          <a:ln w="63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418"/>
            <a:r>
              <a:rPr lang="en-US" sz="1399" dirty="0">
                <a:solidFill>
                  <a:srgbClr val="525252"/>
                </a:solidFill>
                <a:latin typeface="Segoe UI Semibold" panose="020B0702040204020203" pitchFamily="34" charset="0"/>
                <a:ea typeface="Segoe UI" panose="020B0502040204020203" pitchFamily="34" charset="0"/>
              </a:rPr>
              <a:t>Always-on endpoint behavioral sensors</a:t>
            </a:r>
          </a:p>
        </p:txBody>
      </p:sp>
      <p:grpSp>
        <p:nvGrpSpPr>
          <p:cNvPr id="6" name="Group 5"/>
          <p:cNvGrpSpPr/>
          <p:nvPr/>
        </p:nvGrpSpPr>
        <p:grpSpPr>
          <a:xfrm>
            <a:off x="4487753" y="1242834"/>
            <a:ext cx="4005400" cy="3087457"/>
            <a:chOff x="4781690" y="1987085"/>
            <a:chExt cx="4005968" cy="3087895"/>
          </a:xfrm>
        </p:grpSpPr>
        <p:grpSp>
          <p:nvGrpSpPr>
            <p:cNvPr id="140" name="Group 139"/>
            <p:cNvGrpSpPr/>
            <p:nvPr/>
          </p:nvGrpSpPr>
          <p:grpSpPr>
            <a:xfrm>
              <a:off x="4781690" y="1987085"/>
              <a:ext cx="4005968" cy="3087895"/>
              <a:chOff x="4672741" y="1948300"/>
              <a:chExt cx="3927776" cy="3027623"/>
            </a:xfrm>
          </p:grpSpPr>
          <p:sp>
            <p:nvSpPr>
              <p:cNvPr id="19" name="Rounded Rectangle 18"/>
              <p:cNvSpPr/>
              <p:nvPr/>
            </p:nvSpPr>
            <p:spPr>
              <a:xfrm>
                <a:off x="4672741" y="1948300"/>
                <a:ext cx="3927776" cy="3027623"/>
              </a:xfrm>
              <a:prstGeom prst="roundRect">
                <a:avLst>
                  <a:gd name="adj" fmla="val 6562"/>
                </a:avLst>
              </a:prstGeom>
              <a:solidFill>
                <a:srgbClr val="FFFFFF"/>
              </a:solid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57" name="Title 1"/>
              <p:cNvSpPr txBox="1">
                <a:spLocks/>
              </p:cNvSpPr>
              <p:nvPr/>
            </p:nvSpPr>
            <p:spPr>
              <a:xfrm>
                <a:off x="5966752" y="2309862"/>
                <a:ext cx="2095027" cy="365760"/>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r>
                  <a:rPr sz="1632" spc="0" dirty="0">
                    <a:solidFill>
                      <a:srgbClr val="525252"/>
                    </a:solidFill>
                    <a:latin typeface="Segoe UI Semibold" panose="020B0702040204020203" pitchFamily="34" charset="0"/>
                    <a:ea typeface="Segoe UI" panose="020B0502040204020203" pitchFamily="34" charset="0"/>
                  </a:rPr>
                  <a:t>Security analytics</a:t>
                </a:r>
              </a:p>
            </p:txBody>
          </p:sp>
          <p:sp>
            <p:nvSpPr>
              <p:cNvPr id="87" name="Freeform 154"/>
              <p:cNvSpPr>
                <a:spLocks/>
              </p:cNvSpPr>
              <p:nvPr/>
            </p:nvSpPr>
            <p:spPr bwMode="auto">
              <a:xfrm>
                <a:off x="5040935" y="2162551"/>
                <a:ext cx="883616" cy="559623"/>
              </a:xfrm>
              <a:custGeom>
                <a:avLst/>
                <a:gdLst>
                  <a:gd name="T0" fmla="*/ 61 w 76"/>
                  <a:gd name="T1" fmla="*/ 14 h 48"/>
                  <a:gd name="T2" fmla="*/ 43 w 76"/>
                  <a:gd name="T3" fmla="*/ 0 h 48"/>
                  <a:gd name="T4" fmla="*/ 25 w 76"/>
                  <a:gd name="T5" fmla="*/ 12 h 48"/>
                  <a:gd name="T6" fmla="*/ 19 w 76"/>
                  <a:gd name="T7" fmla="*/ 9 h 48"/>
                  <a:gd name="T8" fmla="*/ 10 w 76"/>
                  <a:gd name="T9" fmla="*/ 19 h 48"/>
                  <a:gd name="T10" fmla="*/ 10 w 76"/>
                  <a:gd name="T11" fmla="*/ 20 h 48"/>
                  <a:gd name="T12" fmla="*/ 0 w 76"/>
                  <a:gd name="T13" fmla="*/ 33 h 48"/>
                  <a:gd name="T14" fmla="*/ 14 w 76"/>
                  <a:gd name="T15" fmla="*/ 48 h 48"/>
                  <a:gd name="T16" fmla="*/ 59 w 76"/>
                  <a:gd name="T17" fmla="*/ 48 h 48"/>
                  <a:gd name="T18" fmla="*/ 76 w 76"/>
                  <a:gd name="T19" fmla="*/ 31 h 48"/>
                  <a:gd name="T20" fmla="*/ 61 w 76"/>
                  <a:gd name="T2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48">
                    <a:moveTo>
                      <a:pt x="61" y="14"/>
                    </a:moveTo>
                    <a:cubicBezTo>
                      <a:pt x="59" y="6"/>
                      <a:pt x="52" y="0"/>
                      <a:pt x="43" y="0"/>
                    </a:cubicBezTo>
                    <a:cubicBezTo>
                      <a:pt x="35" y="0"/>
                      <a:pt x="28" y="5"/>
                      <a:pt x="25" y="12"/>
                    </a:cubicBezTo>
                    <a:cubicBezTo>
                      <a:pt x="24" y="10"/>
                      <a:pt x="21" y="9"/>
                      <a:pt x="19" y="9"/>
                    </a:cubicBezTo>
                    <a:cubicBezTo>
                      <a:pt x="14" y="9"/>
                      <a:pt x="10" y="13"/>
                      <a:pt x="10" y="19"/>
                    </a:cubicBezTo>
                    <a:cubicBezTo>
                      <a:pt x="10" y="19"/>
                      <a:pt x="10" y="19"/>
                      <a:pt x="10" y="20"/>
                    </a:cubicBezTo>
                    <a:cubicBezTo>
                      <a:pt x="4" y="21"/>
                      <a:pt x="0" y="27"/>
                      <a:pt x="0" y="33"/>
                    </a:cubicBezTo>
                    <a:cubicBezTo>
                      <a:pt x="0" y="41"/>
                      <a:pt x="6" y="48"/>
                      <a:pt x="14" y="48"/>
                    </a:cubicBezTo>
                    <a:cubicBezTo>
                      <a:pt x="59" y="48"/>
                      <a:pt x="59" y="48"/>
                      <a:pt x="59" y="48"/>
                    </a:cubicBezTo>
                    <a:cubicBezTo>
                      <a:pt x="69" y="48"/>
                      <a:pt x="76" y="40"/>
                      <a:pt x="76" y="31"/>
                    </a:cubicBezTo>
                    <a:cubicBezTo>
                      <a:pt x="76" y="22"/>
                      <a:pt x="69" y="15"/>
                      <a:pt x="61" y="1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grpSp>
            <p:nvGrpSpPr>
              <p:cNvPr id="88" name="Group 87"/>
              <p:cNvGrpSpPr/>
              <p:nvPr/>
            </p:nvGrpSpPr>
            <p:grpSpPr>
              <a:xfrm>
                <a:off x="5077769" y="2803565"/>
                <a:ext cx="3216960" cy="1936067"/>
                <a:chOff x="4484913" y="2634656"/>
                <a:chExt cx="3216960" cy="2301315"/>
              </a:xfrm>
            </p:grpSpPr>
            <p:sp>
              <p:nvSpPr>
                <p:cNvPr id="25" name="Rectangle 24"/>
                <p:cNvSpPr/>
                <p:nvPr/>
              </p:nvSpPr>
              <p:spPr>
                <a:xfrm>
                  <a:off x="4936350" y="2634656"/>
                  <a:ext cx="2737986" cy="390808"/>
                </a:xfrm>
                <a:prstGeom prst="rect">
                  <a:avLst/>
                </a:prstGeom>
              </p:spPr>
              <p:txBody>
                <a:bodyPr vert="horz" wrap="square" lIns="146262" tIns="91414" rIns="146262" bIns="91414" rtlCol="0" anchor="ctr">
                  <a:noAutofit/>
                </a:bodyPr>
                <a:lstStyle/>
                <a:p>
                  <a:pPr defTabSz="1109518">
                    <a:lnSpc>
                      <a:spcPct val="90000"/>
                    </a:lnSpc>
                    <a:spcBef>
                      <a:spcPct val="0"/>
                    </a:spcBef>
                  </a:pPr>
                  <a:r>
                    <a:rPr lang="en-US" sz="1632" dirty="0">
                      <a:solidFill>
                        <a:srgbClr val="525252"/>
                      </a:solidFill>
                      <a:ea typeface="Segoe UI" panose="020B0502040204020203" pitchFamily="34" charset="0"/>
                      <a:cs typeface="Segoe UI" panose="020B0502040204020203" pitchFamily="34" charset="0"/>
                    </a:rPr>
                    <a:t>Behavioral IOAs Dictionary</a:t>
                  </a:r>
                </a:p>
              </p:txBody>
            </p:sp>
            <p:sp>
              <p:nvSpPr>
                <p:cNvPr id="26" name="Rectangle 25"/>
                <p:cNvSpPr/>
                <p:nvPr/>
              </p:nvSpPr>
              <p:spPr>
                <a:xfrm>
                  <a:off x="4963887" y="3962341"/>
                  <a:ext cx="2737986" cy="925699"/>
                </a:xfrm>
                <a:prstGeom prst="rect">
                  <a:avLst/>
                </a:prstGeom>
              </p:spPr>
              <p:txBody>
                <a:bodyPr vert="horz" wrap="square" lIns="146262" tIns="91414" rIns="146262" bIns="91414" rtlCol="0" anchor="ctr">
                  <a:noAutofit/>
                </a:bodyPr>
                <a:lstStyle/>
                <a:p>
                  <a:pPr defTabSz="1109518">
                    <a:lnSpc>
                      <a:spcPct val="90000"/>
                    </a:lnSpc>
                    <a:spcBef>
                      <a:spcPct val="0"/>
                    </a:spcBef>
                  </a:pPr>
                  <a:r>
                    <a:rPr lang="en-US" sz="1632" dirty="0">
                      <a:solidFill>
                        <a:srgbClr val="525252"/>
                      </a:solidFill>
                      <a:ea typeface="Segoe UI" panose="020B0502040204020203" pitchFamily="34" charset="0"/>
                      <a:cs typeface="Segoe UI" panose="020B0502040204020203" pitchFamily="34" charset="0"/>
                    </a:rPr>
                    <a:t>Files and URLs detonation</a:t>
                  </a:r>
                </a:p>
              </p:txBody>
            </p:sp>
            <p:sp>
              <p:nvSpPr>
                <p:cNvPr id="58" name="Rounded Rectangle 57"/>
                <p:cNvSpPr/>
                <p:nvPr/>
              </p:nvSpPr>
              <p:spPr>
                <a:xfrm>
                  <a:off x="4484913" y="2664837"/>
                  <a:ext cx="3062515" cy="1125364"/>
                </a:xfrm>
                <a:prstGeom prst="roundRect">
                  <a:avLst>
                    <a:gd name="adj" fmla="val 6562"/>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59" name="Rounded Rectangle 58"/>
                <p:cNvSpPr/>
                <p:nvPr/>
              </p:nvSpPr>
              <p:spPr>
                <a:xfrm>
                  <a:off x="4484913" y="3928756"/>
                  <a:ext cx="3062515" cy="1007215"/>
                </a:xfrm>
                <a:prstGeom prst="roundRect">
                  <a:avLst>
                    <a:gd name="adj" fmla="val 6562"/>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sp>
            <p:nvSpPr>
              <p:cNvPr id="60" name="Freeform 90"/>
              <p:cNvSpPr>
                <a:spLocks/>
              </p:cNvSpPr>
              <p:nvPr/>
            </p:nvSpPr>
            <p:spPr bwMode="auto">
              <a:xfrm flipH="1">
                <a:off x="5270443" y="4339725"/>
                <a:ext cx="258763" cy="285750"/>
              </a:xfrm>
              <a:custGeom>
                <a:avLst/>
                <a:gdLst>
                  <a:gd name="T0" fmla="*/ 0 w 69"/>
                  <a:gd name="T1" fmla="*/ 5 h 76"/>
                  <a:gd name="T2" fmla="*/ 38 w 69"/>
                  <a:gd name="T3" fmla="*/ 0 h 76"/>
                  <a:gd name="T4" fmla="*/ 50 w 69"/>
                  <a:gd name="T5" fmla="*/ 0 h 76"/>
                  <a:gd name="T6" fmla="*/ 60 w 69"/>
                  <a:gd name="T7" fmla="*/ 5 h 76"/>
                  <a:gd name="T8" fmla="*/ 69 w 69"/>
                  <a:gd name="T9" fmla="*/ 43 h 76"/>
                  <a:gd name="T10" fmla="*/ 65 w 69"/>
                  <a:gd name="T11" fmla="*/ 48 h 76"/>
                  <a:gd name="T12" fmla="*/ 59 w 69"/>
                  <a:gd name="T13" fmla="*/ 48 h 76"/>
                  <a:gd name="T14" fmla="*/ 46 w 69"/>
                  <a:gd name="T15" fmla="*/ 46 h 76"/>
                  <a:gd name="T16" fmla="*/ 55 w 69"/>
                  <a:gd name="T17" fmla="*/ 67 h 76"/>
                  <a:gd name="T18" fmla="*/ 47 w 69"/>
                  <a:gd name="T19" fmla="*/ 76 h 76"/>
                  <a:gd name="T20" fmla="*/ 46 w 69"/>
                  <a:gd name="T21" fmla="*/ 76 h 76"/>
                  <a:gd name="T22" fmla="*/ 45 w 69"/>
                  <a:gd name="T23" fmla="*/ 72 h 76"/>
                  <a:gd name="T24" fmla="*/ 31 w 69"/>
                  <a:gd name="T25" fmla="*/ 55 h 76"/>
                  <a:gd name="T26" fmla="*/ 0 w 69"/>
                  <a:gd name="T27" fmla="*/ 40 h 76"/>
                  <a:gd name="T28" fmla="*/ 0 w 69"/>
                  <a:gd name="T29" fmla="*/ 4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76">
                    <a:moveTo>
                      <a:pt x="0" y="5"/>
                    </a:moveTo>
                    <a:cubicBezTo>
                      <a:pt x="15" y="5"/>
                      <a:pt x="25" y="0"/>
                      <a:pt x="38" y="0"/>
                    </a:cubicBezTo>
                    <a:cubicBezTo>
                      <a:pt x="50" y="0"/>
                      <a:pt x="50" y="0"/>
                      <a:pt x="50" y="0"/>
                    </a:cubicBezTo>
                    <a:cubicBezTo>
                      <a:pt x="57" y="0"/>
                      <a:pt x="58" y="2"/>
                      <a:pt x="60" y="5"/>
                    </a:cubicBezTo>
                    <a:cubicBezTo>
                      <a:pt x="65" y="12"/>
                      <a:pt x="69" y="33"/>
                      <a:pt x="69" y="43"/>
                    </a:cubicBezTo>
                    <a:cubicBezTo>
                      <a:pt x="69" y="46"/>
                      <a:pt x="66" y="48"/>
                      <a:pt x="65" y="48"/>
                    </a:cubicBezTo>
                    <a:cubicBezTo>
                      <a:pt x="65" y="48"/>
                      <a:pt x="64" y="48"/>
                      <a:pt x="59" y="48"/>
                    </a:cubicBezTo>
                    <a:cubicBezTo>
                      <a:pt x="52" y="48"/>
                      <a:pt x="46" y="46"/>
                      <a:pt x="46" y="46"/>
                    </a:cubicBezTo>
                    <a:cubicBezTo>
                      <a:pt x="47" y="56"/>
                      <a:pt x="55" y="53"/>
                      <a:pt x="55" y="67"/>
                    </a:cubicBezTo>
                    <a:cubicBezTo>
                      <a:pt x="55" y="72"/>
                      <a:pt x="53" y="76"/>
                      <a:pt x="47" y="76"/>
                    </a:cubicBezTo>
                    <a:cubicBezTo>
                      <a:pt x="46" y="76"/>
                      <a:pt x="46" y="76"/>
                      <a:pt x="46" y="76"/>
                    </a:cubicBezTo>
                    <a:cubicBezTo>
                      <a:pt x="45" y="76"/>
                      <a:pt x="45" y="74"/>
                      <a:pt x="45" y="72"/>
                    </a:cubicBezTo>
                    <a:cubicBezTo>
                      <a:pt x="45" y="64"/>
                      <a:pt x="37" y="60"/>
                      <a:pt x="31" y="55"/>
                    </a:cubicBezTo>
                    <a:cubicBezTo>
                      <a:pt x="27" y="51"/>
                      <a:pt x="16" y="40"/>
                      <a:pt x="0" y="40"/>
                    </a:cubicBezTo>
                    <a:cubicBezTo>
                      <a:pt x="0" y="40"/>
                      <a:pt x="0" y="40"/>
                      <a:pt x="0" y="40"/>
                    </a:cubicBez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00BCF2"/>
                  </a:solidFill>
                </a:endParaRPr>
              </a:p>
            </p:txBody>
          </p:sp>
          <p:grpSp>
            <p:nvGrpSpPr>
              <p:cNvPr id="61" name="Group 60"/>
              <p:cNvGrpSpPr/>
              <p:nvPr/>
            </p:nvGrpSpPr>
            <p:grpSpPr>
              <a:xfrm>
                <a:off x="5270443" y="3207922"/>
                <a:ext cx="285751" cy="285750"/>
                <a:chOff x="4421188" y="3827463"/>
                <a:chExt cx="285751" cy="285750"/>
              </a:xfrm>
            </p:grpSpPr>
            <p:sp>
              <p:nvSpPr>
                <p:cNvPr id="62" name="Freeform 169"/>
                <p:cNvSpPr>
                  <a:spLocks/>
                </p:cNvSpPr>
                <p:nvPr/>
              </p:nvSpPr>
              <p:spPr bwMode="auto">
                <a:xfrm>
                  <a:off x="4421188" y="3827463"/>
                  <a:ext cx="112713" cy="161925"/>
                </a:xfrm>
                <a:custGeom>
                  <a:avLst/>
                  <a:gdLst>
                    <a:gd name="T0" fmla="*/ 30 w 30"/>
                    <a:gd name="T1" fmla="*/ 0 h 43"/>
                    <a:gd name="T2" fmla="*/ 0 w 30"/>
                    <a:gd name="T3" fmla="*/ 0 h 43"/>
                    <a:gd name="T4" fmla="*/ 0 w 30"/>
                    <a:gd name="T5" fmla="*/ 30 h 43"/>
                    <a:gd name="T6" fmla="*/ 5 w 30"/>
                    <a:gd name="T7" fmla="*/ 30 h 43"/>
                    <a:gd name="T8" fmla="*/ 13 w 30"/>
                    <a:gd name="T9" fmla="*/ 25 h 43"/>
                    <a:gd name="T10" fmla="*/ 21 w 30"/>
                    <a:gd name="T11" fmla="*/ 33 h 43"/>
                    <a:gd name="T12" fmla="*/ 13 w 30"/>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 h="43">
                      <a:moveTo>
                        <a:pt x="30" y="0"/>
                      </a:moveTo>
                      <a:cubicBezTo>
                        <a:pt x="0" y="0"/>
                        <a:pt x="0" y="0"/>
                        <a:pt x="0" y="0"/>
                      </a:cubicBezTo>
                      <a:cubicBezTo>
                        <a:pt x="0" y="30"/>
                        <a:pt x="0" y="30"/>
                        <a:pt x="0" y="30"/>
                      </a:cubicBezTo>
                      <a:cubicBezTo>
                        <a:pt x="5" y="30"/>
                        <a:pt x="5" y="30"/>
                        <a:pt x="5" y="30"/>
                      </a:cubicBezTo>
                      <a:cubicBezTo>
                        <a:pt x="6" y="27"/>
                        <a:pt x="9" y="25"/>
                        <a:pt x="13" y="25"/>
                      </a:cubicBezTo>
                      <a:cubicBezTo>
                        <a:pt x="18" y="25"/>
                        <a:pt x="21" y="28"/>
                        <a:pt x="21" y="33"/>
                      </a:cubicBezTo>
                      <a:cubicBezTo>
                        <a:pt x="21" y="38"/>
                        <a:pt x="18" y="43"/>
                        <a:pt x="13" y="43"/>
                      </a:cubicBez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00BCF2"/>
                    </a:solidFill>
                  </a:endParaRPr>
                </a:p>
              </p:txBody>
            </p:sp>
            <p:sp>
              <p:nvSpPr>
                <p:cNvPr id="63" name="Freeform 170"/>
                <p:cNvSpPr>
                  <a:spLocks/>
                </p:cNvSpPr>
                <p:nvPr/>
              </p:nvSpPr>
              <p:spPr bwMode="auto">
                <a:xfrm>
                  <a:off x="4421188" y="3967163"/>
                  <a:ext cx="112713" cy="71438"/>
                </a:xfrm>
                <a:custGeom>
                  <a:avLst/>
                  <a:gdLst>
                    <a:gd name="T0" fmla="*/ 0 w 71"/>
                    <a:gd name="T1" fmla="*/ 0 h 45"/>
                    <a:gd name="T2" fmla="*/ 0 w 71"/>
                    <a:gd name="T3" fmla="*/ 45 h 45"/>
                    <a:gd name="T4" fmla="*/ 71 w 71"/>
                    <a:gd name="T5" fmla="*/ 45 h 45"/>
                  </a:gdLst>
                  <a:ahLst/>
                  <a:cxnLst>
                    <a:cxn ang="0">
                      <a:pos x="T0" y="T1"/>
                    </a:cxn>
                    <a:cxn ang="0">
                      <a:pos x="T2" y="T3"/>
                    </a:cxn>
                    <a:cxn ang="0">
                      <a:pos x="T4" y="T5"/>
                    </a:cxn>
                  </a:cxnLst>
                  <a:rect l="0" t="0" r="r" b="b"/>
                  <a:pathLst>
                    <a:path w="71" h="45">
                      <a:moveTo>
                        <a:pt x="0" y="0"/>
                      </a:moveTo>
                      <a:lnTo>
                        <a:pt x="0" y="45"/>
                      </a:lnTo>
                      <a:lnTo>
                        <a:pt x="71" y="45"/>
                      </a:ln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00BCF2"/>
                    </a:solidFill>
                  </a:endParaRPr>
                </a:p>
              </p:txBody>
            </p:sp>
            <p:sp>
              <p:nvSpPr>
                <p:cNvPr id="64" name="Freeform 415"/>
                <p:cNvSpPr>
                  <a:spLocks/>
                </p:cNvSpPr>
                <p:nvPr/>
              </p:nvSpPr>
              <p:spPr bwMode="auto">
                <a:xfrm>
                  <a:off x="4440238" y="3967163"/>
                  <a:ext cx="30163" cy="22225"/>
                </a:xfrm>
                <a:custGeom>
                  <a:avLst/>
                  <a:gdLst>
                    <a:gd name="T0" fmla="*/ 0 w 8"/>
                    <a:gd name="T1" fmla="*/ 0 h 6"/>
                    <a:gd name="T2" fmla="*/ 8 w 8"/>
                    <a:gd name="T3" fmla="*/ 6 h 6"/>
                  </a:gdLst>
                  <a:ahLst/>
                  <a:cxnLst>
                    <a:cxn ang="0">
                      <a:pos x="T0" y="T1"/>
                    </a:cxn>
                    <a:cxn ang="0">
                      <a:pos x="T2" y="T3"/>
                    </a:cxn>
                  </a:cxnLst>
                  <a:rect l="0" t="0" r="r" b="b"/>
                  <a:pathLst>
                    <a:path w="8" h="6">
                      <a:moveTo>
                        <a:pt x="0" y="0"/>
                      </a:moveTo>
                      <a:cubicBezTo>
                        <a:pt x="1" y="4"/>
                        <a:pt x="4" y="6"/>
                        <a:pt x="8" y="6"/>
                      </a:cubicBez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00BCF2"/>
                    </a:solidFill>
                  </a:endParaRPr>
                </a:p>
              </p:txBody>
            </p:sp>
            <p:sp>
              <p:nvSpPr>
                <p:cNvPr id="65" name="Freeform 416"/>
                <p:cNvSpPr>
                  <a:spLocks/>
                </p:cNvSpPr>
                <p:nvPr/>
              </p:nvSpPr>
              <p:spPr bwMode="auto">
                <a:xfrm>
                  <a:off x="4514851" y="3827463"/>
                  <a:ext cx="192088" cy="161925"/>
                </a:xfrm>
                <a:custGeom>
                  <a:avLst/>
                  <a:gdLst>
                    <a:gd name="T0" fmla="*/ 34 w 51"/>
                    <a:gd name="T1" fmla="*/ 37 h 43"/>
                    <a:gd name="T2" fmla="*/ 42 w 51"/>
                    <a:gd name="T3" fmla="*/ 43 h 43"/>
                    <a:gd name="T4" fmla="*/ 51 w 51"/>
                    <a:gd name="T5" fmla="*/ 33 h 43"/>
                    <a:gd name="T6" fmla="*/ 42 w 51"/>
                    <a:gd name="T7" fmla="*/ 25 h 43"/>
                    <a:gd name="T8" fmla="*/ 34 w 51"/>
                    <a:gd name="T9" fmla="*/ 30 h 43"/>
                    <a:gd name="T10" fmla="*/ 31 w 51"/>
                    <a:gd name="T11" fmla="*/ 30 h 43"/>
                    <a:gd name="T12" fmla="*/ 31 w 51"/>
                    <a:gd name="T13" fmla="*/ 0 h 43"/>
                    <a:gd name="T14" fmla="*/ 11 w 51"/>
                    <a:gd name="T15" fmla="*/ 0 h 43"/>
                    <a:gd name="T16" fmla="*/ 11 w 51"/>
                    <a:gd name="T17" fmla="*/ 5 h 43"/>
                    <a:gd name="T18" fmla="*/ 18 w 51"/>
                    <a:gd name="T19" fmla="*/ 13 h 43"/>
                    <a:gd name="T20" fmla="*/ 8 w 51"/>
                    <a:gd name="T21" fmla="*/ 21 h 43"/>
                    <a:gd name="T22" fmla="*/ 0 w 51"/>
                    <a:gd name="T23"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3">
                      <a:moveTo>
                        <a:pt x="34" y="37"/>
                      </a:moveTo>
                      <a:cubicBezTo>
                        <a:pt x="35" y="41"/>
                        <a:pt x="39" y="43"/>
                        <a:pt x="42" y="43"/>
                      </a:cubicBezTo>
                      <a:cubicBezTo>
                        <a:pt x="47" y="43"/>
                        <a:pt x="51" y="38"/>
                        <a:pt x="51" y="33"/>
                      </a:cubicBezTo>
                      <a:cubicBezTo>
                        <a:pt x="51" y="28"/>
                        <a:pt x="47" y="25"/>
                        <a:pt x="42" y="25"/>
                      </a:cubicBezTo>
                      <a:cubicBezTo>
                        <a:pt x="39" y="25"/>
                        <a:pt x="35" y="27"/>
                        <a:pt x="34" y="30"/>
                      </a:cubicBezTo>
                      <a:cubicBezTo>
                        <a:pt x="31" y="30"/>
                        <a:pt x="31" y="30"/>
                        <a:pt x="31" y="30"/>
                      </a:cubicBezTo>
                      <a:cubicBezTo>
                        <a:pt x="31" y="0"/>
                        <a:pt x="31" y="0"/>
                        <a:pt x="31" y="0"/>
                      </a:cubicBezTo>
                      <a:cubicBezTo>
                        <a:pt x="11" y="0"/>
                        <a:pt x="11" y="0"/>
                        <a:pt x="11" y="0"/>
                      </a:cubicBezTo>
                      <a:cubicBezTo>
                        <a:pt x="11" y="5"/>
                        <a:pt x="11" y="5"/>
                        <a:pt x="11" y="5"/>
                      </a:cubicBezTo>
                      <a:cubicBezTo>
                        <a:pt x="15" y="6"/>
                        <a:pt x="18" y="9"/>
                        <a:pt x="18" y="13"/>
                      </a:cubicBezTo>
                      <a:cubicBezTo>
                        <a:pt x="18" y="18"/>
                        <a:pt x="13" y="21"/>
                        <a:pt x="8" y="21"/>
                      </a:cubicBezTo>
                      <a:cubicBezTo>
                        <a:pt x="3" y="21"/>
                        <a:pt x="0" y="18"/>
                        <a:pt x="0" y="13"/>
                      </a:cubicBez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00BCF2"/>
                    </a:solidFill>
                  </a:endParaRPr>
                </a:p>
              </p:txBody>
            </p:sp>
            <p:sp>
              <p:nvSpPr>
                <p:cNvPr id="66" name="Freeform 417"/>
                <p:cNvSpPr>
                  <a:spLocks/>
                </p:cNvSpPr>
                <p:nvPr/>
              </p:nvSpPr>
              <p:spPr bwMode="auto">
                <a:xfrm>
                  <a:off x="4514851" y="3967163"/>
                  <a:ext cx="117475" cy="146050"/>
                </a:xfrm>
                <a:custGeom>
                  <a:avLst/>
                  <a:gdLst>
                    <a:gd name="T0" fmla="*/ 5 w 31"/>
                    <a:gd name="T1" fmla="*/ 22 h 39"/>
                    <a:gd name="T2" fmla="*/ 0 w 31"/>
                    <a:gd name="T3" fmla="*/ 30 h 39"/>
                    <a:gd name="T4" fmla="*/ 8 w 31"/>
                    <a:gd name="T5" fmla="*/ 39 h 39"/>
                    <a:gd name="T6" fmla="*/ 18 w 31"/>
                    <a:gd name="T7" fmla="*/ 30 h 39"/>
                    <a:gd name="T8" fmla="*/ 11 w 31"/>
                    <a:gd name="T9" fmla="*/ 22 h 39"/>
                    <a:gd name="T10" fmla="*/ 11 w 31"/>
                    <a:gd name="T11" fmla="*/ 19 h 39"/>
                    <a:gd name="T12" fmla="*/ 31 w 31"/>
                    <a:gd name="T13" fmla="*/ 19 h 39"/>
                    <a:gd name="T14" fmla="*/ 31 w 31"/>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9">
                      <a:moveTo>
                        <a:pt x="5" y="22"/>
                      </a:moveTo>
                      <a:cubicBezTo>
                        <a:pt x="2" y="23"/>
                        <a:pt x="0" y="26"/>
                        <a:pt x="0" y="30"/>
                      </a:cubicBezTo>
                      <a:cubicBezTo>
                        <a:pt x="0" y="35"/>
                        <a:pt x="3" y="39"/>
                        <a:pt x="8" y="39"/>
                      </a:cubicBezTo>
                      <a:cubicBezTo>
                        <a:pt x="13" y="39"/>
                        <a:pt x="18" y="35"/>
                        <a:pt x="18" y="30"/>
                      </a:cubicBezTo>
                      <a:cubicBezTo>
                        <a:pt x="18" y="27"/>
                        <a:pt x="15" y="23"/>
                        <a:pt x="11" y="22"/>
                      </a:cubicBezTo>
                      <a:cubicBezTo>
                        <a:pt x="11" y="19"/>
                        <a:pt x="11" y="19"/>
                        <a:pt x="11" y="19"/>
                      </a:cubicBezTo>
                      <a:cubicBezTo>
                        <a:pt x="31" y="19"/>
                        <a:pt x="31" y="19"/>
                        <a:pt x="31" y="19"/>
                      </a:cubicBezTo>
                      <a:cubicBezTo>
                        <a:pt x="31" y="0"/>
                        <a:pt x="31" y="0"/>
                        <a:pt x="31" y="0"/>
                      </a:cubicBez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00BCF2"/>
                    </a:solidFill>
                  </a:endParaRPr>
                </a:p>
              </p:txBody>
            </p:sp>
            <p:sp>
              <p:nvSpPr>
                <p:cNvPr id="67" name="Freeform 418"/>
                <p:cNvSpPr>
                  <a:spLocks/>
                </p:cNvSpPr>
                <p:nvPr/>
              </p:nvSpPr>
              <p:spPr bwMode="auto">
                <a:xfrm>
                  <a:off x="4514851" y="3846513"/>
                  <a:ext cx="19050" cy="30163"/>
                </a:xfrm>
                <a:custGeom>
                  <a:avLst/>
                  <a:gdLst>
                    <a:gd name="T0" fmla="*/ 5 w 5"/>
                    <a:gd name="T1" fmla="*/ 0 h 8"/>
                    <a:gd name="T2" fmla="*/ 0 w 5"/>
                    <a:gd name="T3" fmla="*/ 8 h 8"/>
                  </a:gdLst>
                  <a:ahLst/>
                  <a:cxnLst>
                    <a:cxn ang="0">
                      <a:pos x="T0" y="T1"/>
                    </a:cxn>
                    <a:cxn ang="0">
                      <a:pos x="T2" y="T3"/>
                    </a:cxn>
                  </a:cxnLst>
                  <a:rect l="0" t="0" r="r" b="b"/>
                  <a:pathLst>
                    <a:path w="5" h="8">
                      <a:moveTo>
                        <a:pt x="5" y="0"/>
                      </a:moveTo>
                      <a:cubicBezTo>
                        <a:pt x="2" y="1"/>
                        <a:pt x="0" y="4"/>
                        <a:pt x="0" y="8"/>
                      </a:cubicBez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00BCF2"/>
                    </a:solidFill>
                  </a:endParaRPr>
                </a:p>
              </p:txBody>
            </p:sp>
          </p:grpSp>
          <p:sp>
            <p:nvSpPr>
              <p:cNvPr id="68" name="Freeform 89"/>
              <p:cNvSpPr>
                <a:spLocks/>
              </p:cNvSpPr>
              <p:nvPr/>
            </p:nvSpPr>
            <p:spPr bwMode="auto">
              <a:xfrm>
                <a:off x="5270443" y="3958128"/>
                <a:ext cx="258763" cy="284163"/>
              </a:xfrm>
              <a:custGeom>
                <a:avLst/>
                <a:gdLst>
                  <a:gd name="T0" fmla="*/ 0 w 69"/>
                  <a:gd name="T1" fmla="*/ 71 h 76"/>
                  <a:gd name="T2" fmla="*/ 38 w 69"/>
                  <a:gd name="T3" fmla="*/ 76 h 76"/>
                  <a:gd name="T4" fmla="*/ 50 w 69"/>
                  <a:gd name="T5" fmla="*/ 76 h 76"/>
                  <a:gd name="T6" fmla="*/ 60 w 69"/>
                  <a:gd name="T7" fmla="*/ 71 h 76"/>
                  <a:gd name="T8" fmla="*/ 69 w 69"/>
                  <a:gd name="T9" fmla="*/ 33 h 76"/>
                  <a:gd name="T10" fmla="*/ 65 w 69"/>
                  <a:gd name="T11" fmla="*/ 29 h 76"/>
                  <a:gd name="T12" fmla="*/ 59 w 69"/>
                  <a:gd name="T13" fmla="*/ 29 h 76"/>
                  <a:gd name="T14" fmla="*/ 46 w 69"/>
                  <a:gd name="T15" fmla="*/ 30 h 76"/>
                  <a:gd name="T16" fmla="*/ 55 w 69"/>
                  <a:gd name="T17" fmla="*/ 9 h 76"/>
                  <a:gd name="T18" fmla="*/ 47 w 69"/>
                  <a:gd name="T19" fmla="*/ 0 h 76"/>
                  <a:gd name="T20" fmla="*/ 46 w 69"/>
                  <a:gd name="T21" fmla="*/ 0 h 76"/>
                  <a:gd name="T22" fmla="*/ 45 w 69"/>
                  <a:gd name="T23" fmla="*/ 4 h 76"/>
                  <a:gd name="T24" fmla="*/ 31 w 69"/>
                  <a:gd name="T25" fmla="*/ 21 h 76"/>
                  <a:gd name="T26" fmla="*/ 0 w 69"/>
                  <a:gd name="T27" fmla="*/ 36 h 76"/>
                  <a:gd name="T28" fmla="*/ 0 w 69"/>
                  <a:gd name="T29"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76">
                    <a:moveTo>
                      <a:pt x="0" y="71"/>
                    </a:moveTo>
                    <a:cubicBezTo>
                      <a:pt x="15" y="71"/>
                      <a:pt x="25" y="76"/>
                      <a:pt x="38" y="76"/>
                    </a:cubicBezTo>
                    <a:cubicBezTo>
                      <a:pt x="50" y="76"/>
                      <a:pt x="50" y="76"/>
                      <a:pt x="50" y="76"/>
                    </a:cubicBezTo>
                    <a:cubicBezTo>
                      <a:pt x="57" y="76"/>
                      <a:pt x="58" y="74"/>
                      <a:pt x="60" y="71"/>
                    </a:cubicBezTo>
                    <a:cubicBezTo>
                      <a:pt x="65" y="64"/>
                      <a:pt x="69" y="43"/>
                      <a:pt x="69" y="33"/>
                    </a:cubicBezTo>
                    <a:cubicBezTo>
                      <a:pt x="69" y="30"/>
                      <a:pt x="66" y="29"/>
                      <a:pt x="65" y="29"/>
                    </a:cubicBezTo>
                    <a:cubicBezTo>
                      <a:pt x="65" y="29"/>
                      <a:pt x="64" y="29"/>
                      <a:pt x="59" y="29"/>
                    </a:cubicBezTo>
                    <a:cubicBezTo>
                      <a:pt x="52" y="29"/>
                      <a:pt x="46" y="30"/>
                      <a:pt x="46" y="30"/>
                    </a:cubicBezTo>
                    <a:cubicBezTo>
                      <a:pt x="47" y="20"/>
                      <a:pt x="55" y="23"/>
                      <a:pt x="55" y="9"/>
                    </a:cubicBezTo>
                    <a:cubicBezTo>
                      <a:pt x="55" y="4"/>
                      <a:pt x="53" y="0"/>
                      <a:pt x="47" y="0"/>
                    </a:cubicBezTo>
                    <a:cubicBezTo>
                      <a:pt x="46" y="0"/>
                      <a:pt x="46" y="0"/>
                      <a:pt x="46" y="0"/>
                    </a:cubicBezTo>
                    <a:cubicBezTo>
                      <a:pt x="45" y="0"/>
                      <a:pt x="45" y="2"/>
                      <a:pt x="45" y="4"/>
                    </a:cubicBezTo>
                    <a:cubicBezTo>
                      <a:pt x="45" y="12"/>
                      <a:pt x="37" y="16"/>
                      <a:pt x="31" y="21"/>
                    </a:cubicBezTo>
                    <a:cubicBezTo>
                      <a:pt x="27" y="25"/>
                      <a:pt x="16" y="36"/>
                      <a:pt x="0" y="36"/>
                    </a:cubicBezTo>
                    <a:cubicBezTo>
                      <a:pt x="0" y="36"/>
                      <a:pt x="0" y="36"/>
                      <a:pt x="0" y="36"/>
                    </a:cubicBezTo>
                  </a:path>
                </a:pathLst>
              </a:custGeom>
              <a:noFill/>
              <a:ln w="11113"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117" name="Circular Arrow 116"/>
              <p:cNvSpPr/>
              <p:nvPr/>
            </p:nvSpPr>
            <p:spPr>
              <a:xfrm rot="16200000">
                <a:off x="4708183" y="3494560"/>
                <a:ext cx="696974" cy="585305"/>
              </a:xfrm>
              <a:prstGeom prst="circularArrow">
                <a:avLst>
                  <a:gd name="adj1" fmla="val 9685"/>
                  <a:gd name="adj2" fmla="val 1142319"/>
                  <a:gd name="adj3" fmla="val 20486614"/>
                  <a:gd name="adj4" fmla="val 10800000"/>
                  <a:gd name="adj5" fmla="val 12500"/>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118" name="Circular Arrow 117"/>
              <p:cNvSpPr/>
              <p:nvPr/>
            </p:nvSpPr>
            <p:spPr>
              <a:xfrm rot="16200000" flipH="1" flipV="1">
                <a:off x="7827176" y="3494560"/>
                <a:ext cx="696974" cy="585305"/>
              </a:xfrm>
              <a:prstGeom prst="circularArrow">
                <a:avLst>
                  <a:gd name="adj1" fmla="val 9685"/>
                  <a:gd name="adj2" fmla="val 1142319"/>
                  <a:gd name="adj3" fmla="val 20486614"/>
                  <a:gd name="adj4" fmla="val 10800000"/>
                  <a:gd name="adj5" fmla="val 12500"/>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sp>
          <p:nvSpPr>
            <p:cNvPr id="153" name="Rounded Rectangle 152"/>
            <p:cNvSpPr/>
            <p:nvPr/>
          </p:nvSpPr>
          <p:spPr>
            <a:xfrm>
              <a:off x="5794692" y="3164768"/>
              <a:ext cx="1992172" cy="309090"/>
            </a:xfrm>
            <a:prstGeom prst="roundRect">
              <a:avLst>
                <a:gd name="adj" fmla="val 6562"/>
              </a:avLst>
            </a:prstGeom>
            <a:solidFill>
              <a:srgbClr val="FFFFFF"/>
            </a:solidFill>
            <a:ln w="63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418"/>
              <a:r>
                <a:rPr lang="en-US" sz="1399" dirty="0">
                  <a:solidFill>
                    <a:srgbClr val="525252"/>
                  </a:solidFill>
                  <a:ea typeface="Segoe UI" panose="020B0502040204020203" pitchFamily="34" charset="0"/>
                  <a:cs typeface="Segoe UI" panose="020B0502040204020203" pitchFamily="34" charset="0"/>
                </a:rPr>
                <a:t>Known adversaries</a:t>
              </a:r>
              <a:endParaRPr lang="en-US" sz="1399" dirty="0">
                <a:solidFill>
                  <a:srgbClr val="525252"/>
                </a:solidFill>
                <a:latin typeface="Segoe UI Semibold" panose="020B0702040204020203" pitchFamily="34" charset="0"/>
                <a:ea typeface="Segoe UI" panose="020B0502040204020203" pitchFamily="34" charset="0"/>
              </a:endParaRPr>
            </a:p>
          </p:txBody>
        </p:sp>
        <p:sp>
          <p:nvSpPr>
            <p:cNvPr id="154" name="Rounded Rectangle 153"/>
            <p:cNvSpPr/>
            <p:nvPr/>
          </p:nvSpPr>
          <p:spPr>
            <a:xfrm>
              <a:off x="5794692" y="3507842"/>
              <a:ext cx="1992172" cy="309090"/>
            </a:xfrm>
            <a:prstGeom prst="roundRect">
              <a:avLst>
                <a:gd name="adj" fmla="val 6562"/>
              </a:avLst>
            </a:prstGeom>
            <a:solidFill>
              <a:srgbClr val="FFFFFF"/>
            </a:solidFill>
            <a:ln w="63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418"/>
              <a:r>
                <a:rPr lang="en-US" sz="1399" dirty="0">
                  <a:solidFill>
                    <a:srgbClr val="525252"/>
                  </a:solidFill>
                  <a:ea typeface="Segoe UI" panose="020B0502040204020203" pitchFamily="34" charset="0"/>
                  <a:cs typeface="Segoe UI" panose="020B0502040204020203" pitchFamily="34" charset="0"/>
                </a:rPr>
                <a:t>unknown</a:t>
              </a:r>
              <a:endParaRPr lang="en-US" sz="1399" dirty="0">
                <a:solidFill>
                  <a:srgbClr val="525252"/>
                </a:solidFill>
                <a:latin typeface="Segoe UI Semibold" panose="020B0702040204020203" pitchFamily="34" charset="0"/>
                <a:ea typeface="Segoe UI" panose="020B0502040204020203" pitchFamily="34" charset="0"/>
              </a:endParaRPr>
            </a:p>
          </p:txBody>
        </p:sp>
      </p:grpSp>
      <p:sp>
        <p:nvSpPr>
          <p:cNvPr id="106" name="Title 1"/>
          <p:cNvSpPr txBox="1">
            <a:spLocks/>
          </p:cNvSpPr>
          <p:nvPr/>
        </p:nvSpPr>
        <p:spPr>
          <a:xfrm>
            <a:off x="4398665" y="4281398"/>
            <a:ext cx="4186107" cy="563876"/>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sz="1632" spc="0" dirty="0">
                <a:solidFill>
                  <a:schemeClr val="accent1"/>
                </a:solidFill>
                <a:latin typeface="Segoe UI" panose="020B0502040204020203" pitchFamily="34" charset="0"/>
                <a:ea typeface="Segoe UI" panose="020B0502040204020203" pitchFamily="34" charset="0"/>
                <a:cs typeface="Segoe UI" panose="020B0502040204020203" pitchFamily="34" charset="0"/>
              </a:rPr>
              <a:t>Customers' Windows Defender ATP tenant</a:t>
            </a:r>
          </a:p>
        </p:txBody>
      </p:sp>
      <p:sp>
        <p:nvSpPr>
          <p:cNvPr id="107" name="Rounded Rectangle 106"/>
          <p:cNvSpPr/>
          <p:nvPr/>
        </p:nvSpPr>
        <p:spPr>
          <a:xfrm>
            <a:off x="4487753" y="5114722"/>
            <a:ext cx="4005399" cy="908959"/>
          </a:xfrm>
          <a:prstGeom prst="roundRect">
            <a:avLst>
              <a:gd name="adj" fmla="val 6562"/>
            </a:avLst>
          </a:prstGeom>
          <a:solidFill>
            <a:srgbClr val="FFFFFF"/>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109" name="Title 1"/>
          <p:cNvSpPr txBox="1">
            <a:spLocks/>
          </p:cNvSpPr>
          <p:nvPr/>
        </p:nvSpPr>
        <p:spPr>
          <a:xfrm>
            <a:off x="5740880" y="5402895"/>
            <a:ext cx="2752272" cy="372988"/>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r>
              <a:rPr sz="1632" spc="0" dirty="0">
                <a:solidFill>
                  <a:srgbClr val="525252"/>
                </a:solidFill>
                <a:latin typeface="Segoe UI" panose="020B0502040204020203" pitchFamily="34" charset="0"/>
                <a:ea typeface="Segoe UI" panose="020B0502040204020203" pitchFamily="34" charset="0"/>
                <a:cs typeface="Segoe UI" panose="020B0502040204020203" pitchFamily="34" charset="0"/>
              </a:rPr>
              <a:t>Windows APT Hunters, </a:t>
            </a:r>
            <a:br>
              <a:rPr sz="1632" spc="0" dirty="0">
                <a:solidFill>
                  <a:srgbClr val="525252"/>
                </a:solidFill>
                <a:latin typeface="Segoe UI" panose="020B0502040204020203" pitchFamily="34" charset="0"/>
                <a:ea typeface="Segoe UI" panose="020B0502040204020203" pitchFamily="34" charset="0"/>
                <a:cs typeface="Segoe UI" panose="020B0502040204020203" pitchFamily="34" charset="0"/>
              </a:rPr>
            </a:br>
            <a:r>
              <a:rPr sz="1632" spc="0" dirty="0">
                <a:solidFill>
                  <a:srgbClr val="525252"/>
                </a:solidFill>
                <a:latin typeface="Segoe UI" panose="020B0502040204020203" pitchFamily="34" charset="0"/>
                <a:ea typeface="Segoe UI" panose="020B0502040204020203" pitchFamily="34" charset="0"/>
                <a:cs typeface="Segoe UI" panose="020B0502040204020203" pitchFamily="34" charset="0"/>
              </a:rPr>
              <a:t>MCS Cyber</a:t>
            </a:r>
          </a:p>
        </p:txBody>
      </p:sp>
      <p:grpSp>
        <p:nvGrpSpPr>
          <p:cNvPr id="110" name="Group 109"/>
          <p:cNvGrpSpPr/>
          <p:nvPr/>
        </p:nvGrpSpPr>
        <p:grpSpPr>
          <a:xfrm>
            <a:off x="4835621" y="5301825"/>
            <a:ext cx="814185" cy="601593"/>
            <a:chOff x="2813051" y="4833938"/>
            <a:chExt cx="285750" cy="211138"/>
          </a:xfrm>
        </p:grpSpPr>
        <p:sp>
          <p:nvSpPr>
            <p:cNvPr id="122" name="Freeform 152"/>
            <p:cNvSpPr>
              <a:spLocks/>
            </p:cNvSpPr>
            <p:nvPr/>
          </p:nvSpPr>
          <p:spPr bwMode="auto">
            <a:xfrm>
              <a:off x="2813051" y="4849813"/>
              <a:ext cx="131763" cy="149225"/>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123" name="Freeform 153"/>
            <p:cNvSpPr>
              <a:spLocks/>
            </p:cNvSpPr>
            <p:nvPr/>
          </p:nvSpPr>
          <p:spPr bwMode="auto">
            <a:xfrm>
              <a:off x="2889251" y="4833938"/>
              <a:ext cx="209550" cy="211138"/>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grpSp>
      <p:sp>
        <p:nvSpPr>
          <p:cNvPr id="124" name="Right Arrow 123"/>
          <p:cNvSpPr/>
          <p:nvPr/>
        </p:nvSpPr>
        <p:spPr>
          <a:xfrm rot="5400000">
            <a:off x="6261700" y="4761457"/>
            <a:ext cx="300068" cy="169184"/>
          </a:xfrm>
          <a:prstGeom prst="rightArrow">
            <a:avLst>
              <a:gd name="adj1" fmla="val 34066"/>
              <a:gd name="adj2" fmla="val 74623"/>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125" name="Right Arrow 124"/>
          <p:cNvSpPr/>
          <p:nvPr/>
        </p:nvSpPr>
        <p:spPr>
          <a:xfrm rot="16200000">
            <a:off x="6072590" y="4749927"/>
            <a:ext cx="300068" cy="169184"/>
          </a:xfrm>
          <a:prstGeom prst="rightArrow">
            <a:avLst>
              <a:gd name="adj1" fmla="val 34066"/>
              <a:gd name="adj2" fmla="val 74623"/>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136" name="Right Arrow 135"/>
          <p:cNvSpPr/>
          <p:nvPr/>
        </p:nvSpPr>
        <p:spPr>
          <a:xfrm rot="16200000">
            <a:off x="10499981" y="4741058"/>
            <a:ext cx="396301" cy="175473"/>
          </a:xfrm>
          <a:prstGeom prst="rightArrow">
            <a:avLst>
              <a:gd name="adj1" fmla="val 34066"/>
              <a:gd name="adj2" fmla="val 74623"/>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141" name="Right Arrow 140"/>
          <p:cNvSpPr/>
          <p:nvPr/>
        </p:nvSpPr>
        <p:spPr>
          <a:xfrm rot="5400000">
            <a:off x="10676469" y="4740961"/>
            <a:ext cx="396300" cy="175669"/>
          </a:xfrm>
          <a:prstGeom prst="rightArrow">
            <a:avLst>
              <a:gd name="adj1" fmla="val 34066"/>
              <a:gd name="adj2" fmla="val 74623"/>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nvGrpSpPr>
          <p:cNvPr id="96" name="Group 95"/>
          <p:cNvGrpSpPr/>
          <p:nvPr/>
        </p:nvGrpSpPr>
        <p:grpSpPr>
          <a:xfrm>
            <a:off x="8590380" y="1709588"/>
            <a:ext cx="578461" cy="338405"/>
            <a:chOff x="3723971" y="2509717"/>
            <a:chExt cx="981744" cy="322495"/>
          </a:xfrm>
          <a:solidFill>
            <a:srgbClr val="969696"/>
          </a:solidFill>
        </p:grpSpPr>
        <p:sp>
          <p:nvSpPr>
            <p:cNvPr id="97" name="Right Arrow 96"/>
            <p:cNvSpPr/>
            <p:nvPr/>
          </p:nvSpPr>
          <p:spPr>
            <a:xfrm>
              <a:off x="3723971" y="2509717"/>
              <a:ext cx="981744" cy="165905"/>
            </a:xfrm>
            <a:prstGeom prst="rightArrow">
              <a:avLst>
                <a:gd name="adj1" fmla="val 34066"/>
                <a:gd name="adj2" fmla="val 746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sp>
          <p:nvSpPr>
            <p:cNvPr id="98" name="Right Arrow 97"/>
            <p:cNvSpPr/>
            <p:nvPr/>
          </p:nvSpPr>
          <p:spPr>
            <a:xfrm rot="10800000">
              <a:off x="3723971" y="2666307"/>
              <a:ext cx="981744" cy="165905"/>
            </a:xfrm>
            <a:prstGeom prst="rightArrow">
              <a:avLst>
                <a:gd name="adj1" fmla="val 34066"/>
                <a:gd name="adj2" fmla="val 746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err="1">
                <a:solidFill>
                  <a:prstClr val="white"/>
                </a:solidFill>
              </a:endParaRPr>
            </a:p>
          </p:txBody>
        </p:sp>
      </p:grpSp>
      <p:sp>
        <p:nvSpPr>
          <p:cNvPr id="2" name="Rectangle: Rounded Corners 1"/>
          <p:cNvSpPr/>
          <p:nvPr/>
        </p:nvSpPr>
        <p:spPr bwMode="auto">
          <a:xfrm>
            <a:off x="9366250" y="5026945"/>
            <a:ext cx="2783803" cy="1540617"/>
          </a:xfrm>
          <a:prstGeom prst="roundRect">
            <a:avLst/>
          </a:prstGeom>
          <a:noFill/>
          <a:ln>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9733905" y="6572448"/>
            <a:ext cx="1950983" cy="369332"/>
          </a:xfrm>
          <a:prstGeom prst="rect">
            <a:avLst/>
          </a:prstGeom>
        </p:spPr>
        <p:txBody>
          <a:bodyPr wrap="none">
            <a:spAutoFit/>
          </a:bodyPr>
          <a:lstStyle/>
          <a:p>
            <a:r>
              <a:rPr lang="en-US" dirty="0">
                <a:solidFill>
                  <a:schemeClr val="accent1"/>
                </a:solidFill>
                <a:latin typeface="Segoe UI" panose="020B0502040204020203" pitchFamily="34" charset="0"/>
                <a:ea typeface="Segoe UI" panose="020B0502040204020203" pitchFamily="34" charset="0"/>
                <a:cs typeface="Segoe UI" panose="020B0502040204020203" pitchFamily="34" charset="0"/>
              </a:rPr>
              <a:t>Customers‘ SIEM </a:t>
            </a:r>
            <a:endParaRPr lang="en-US" dirty="0"/>
          </a:p>
        </p:txBody>
      </p:sp>
      <p:sp>
        <p:nvSpPr>
          <p:cNvPr id="150" name="Rectangle: Rounded Corners 149"/>
          <p:cNvSpPr/>
          <p:nvPr/>
        </p:nvSpPr>
        <p:spPr bwMode="auto">
          <a:xfrm>
            <a:off x="122383" y="525462"/>
            <a:ext cx="3805975" cy="1702330"/>
          </a:xfrm>
          <a:prstGeom prst="roundRect">
            <a:avLst/>
          </a:prstGeom>
          <a:noFill/>
          <a:ln>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a:xfrm>
            <a:off x="801014" y="2278062"/>
            <a:ext cx="2157770" cy="369332"/>
          </a:xfrm>
          <a:prstGeom prst="rect">
            <a:avLst/>
          </a:prstGeom>
        </p:spPr>
        <p:txBody>
          <a:bodyPr wrap="none">
            <a:spAutoFit/>
          </a:bodyPr>
          <a:lstStyle/>
          <a:p>
            <a:r>
              <a:rPr lang="en-US" dirty="0">
                <a:solidFill>
                  <a:schemeClr val="accent1"/>
                </a:solidFill>
                <a:latin typeface="Segoe UI" panose="020B0502040204020203" pitchFamily="34" charset="0"/>
                <a:ea typeface="Segoe UI" panose="020B0502040204020203" pitchFamily="34" charset="0"/>
                <a:cs typeface="Segoe UI" panose="020B0502040204020203" pitchFamily="34" charset="0"/>
              </a:rPr>
              <a:t>Customers‘ Win 10 </a:t>
            </a:r>
            <a:endParaRPr lang="en-US" dirty="0"/>
          </a:p>
        </p:txBody>
      </p:sp>
    </p:spTree>
    <p:extLst>
      <p:ext uri="{BB962C8B-B14F-4D97-AF65-F5344CB8AC3E}">
        <p14:creationId xmlns:p14="http://schemas.microsoft.com/office/powerpoint/2010/main" val="1000451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73" y="1056453"/>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8" name="Title 1"/>
          <p:cNvSpPr txBox="1">
            <a:spLocks/>
          </p:cNvSpPr>
          <p:nvPr/>
        </p:nvSpPr>
        <p:spPr>
          <a:xfrm>
            <a:off x="385584" y="161095"/>
            <a:ext cx="11931243" cy="695776"/>
          </a:xfrm>
          <a:prstGeom prst="rect">
            <a:avLst/>
          </a:prstGeom>
        </p:spPr>
        <p:txBody>
          <a:bodyPr vert="horz" lIns="137160" tIns="91440" rIns="137160" bIns="137160" rtlCol="0" anchor="t">
            <a:noAutofit/>
          </a:bodyPr>
          <a:lstStyle>
            <a:lvl1pPr marL="0" algn="l" defTabSz="1109731" rtl="0" eaLnBrk="1" latinLnBrk="0" hangingPunct="1">
              <a:lnSpc>
                <a:spcPct val="90000"/>
              </a:lnSpc>
              <a:spcBef>
                <a:spcPct val="0"/>
              </a:spcBef>
              <a:buNone/>
              <a:defRPr lang="en-US" sz="4896" kern="1200" spc="-102" baseline="0">
                <a:solidFill>
                  <a:schemeClr val="tx1"/>
                </a:solidFill>
                <a:latin typeface="+mj-lt"/>
                <a:ea typeface="Segoe UI Semibold" panose="020B0702040204020203" pitchFamily="34" charset="0"/>
                <a:cs typeface="Segoe UI Semibold" panose="020B0702040204020203" pitchFamily="34" charset="0"/>
              </a:defRPr>
            </a:lvl1pPr>
          </a:lstStyle>
          <a:p>
            <a:r>
              <a:rPr lang="en-US" dirty="0"/>
              <a:t>High-level architecture </a:t>
            </a:r>
          </a:p>
        </p:txBody>
      </p:sp>
      <p:sp>
        <p:nvSpPr>
          <p:cNvPr id="30" name="Rounded Rectangle 224"/>
          <p:cNvSpPr/>
          <p:nvPr/>
        </p:nvSpPr>
        <p:spPr>
          <a:xfrm>
            <a:off x="8095568" y="1349295"/>
            <a:ext cx="1226173" cy="5244070"/>
          </a:xfrm>
          <a:prstGeom prst="roundRect">
            <a:avLst>
              <a:gd name="adj" fmla="val 0"/>
            </a:avLst>
          </a:prstGeom>
          <a:gradFill flip="none" rotWithShape="1">
            <a:gsLst>
              <a:gs pos="0">
                <a:srgbClr val="A5A5A5">
                  <a:lumMod val="67000"/>
                </a:srgbClr>
              </a:gs>
              <a:gs pos="48000">
                <a:srgbClr val="A5A5A5">
                  <a:lumMod val="97000"/>
                  <a:lumOff val="3000"/>
                </a:srgbClr>
              </a:gs>
              <a:gs pos="100000">
                <a:srgbClr val="A5A5A5">
                  <a:lumMod val="60000"/>
                  <a:lumOff val="40000"/>
                </a:srgbClr>
              </a:gs>
            </a:gsLst>
            <a:lin ang="16200000" scaled="1"/>
            <a:tileRect/>
          </a:gradFill>
          <a:ln>
            <a:noFill/>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Win10 Device</a:t>
            </a:r>
          </a:p>
        </p:txBody>
      </p:sp>
      <p:sp>
        <p:nvSpPr>
          <p:cNvPr id="31" name="Rounded Rectangle 226"/>
          <p:cNvSpPr/>
          <p:nvPr/>
        </p:nvSpPr>
        <p:spPr>
          <a:xfrm>
            <a:off x="2917433" y="1349295"/>
            <a:ext cx="3441070" cy="5244069"/>
          </a:xfrm>
          <a:prstGeom prst="roundRect">
            <a:avLst>
              <a:gd name="adj" fmla="val 0"/>
            </a:avLst>
          </a:prstGeom>
          <a:gradFill flip="none" rotWithShape="1">
            <a:gsLst>
              <a:gs pos="0">
                <a:srgbClr val="A5A5A5">
                  <a:lumMod val="67000"/>
                </a:srgbClr>
              </a:gs>
              <a:gs pos="48000">
                <a:srgbClr val="A5A5A5">
                  <a:lumMod val="97000"/>
                  <a:lumOff val="3000"/>
                </a:srgbClr>
              </a:gs>
              <a:gs pos="100000">
                <a:srgbClr val="A5A5A5">
                  <a:lumMod val="60000"/>
                  <a:lumOff val="40000"/>
                </a:srgbClr>
              </a:gs>
            </a:gsLst>
            <a:lin ang="16200000" scaled="1"/>
            <a:tileRect/>
          </a:gradFill>
          <a:ln>
            <a:noFill/>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Geo-Distributed Scale Unit</a:t>
            </a:r>
          </a:p>
        </p:txBody>
      </p:sp>
      <p:sp>
        <p:nvSpPr>
          <p:cNvPr id="32" name="Rounded Rectangle 228"/>
          <p:cNvSpPr/>
          <p:nvPr/>
        </p:nvSpPr>
        <p:spPr>
          <a:xfrm>
            <a:off x="3771215" y="5507930"/>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Interactive Data Platform</a:t>
            </a:r>
          </a:p>
        </p:txBody>
      </p:sp>
      <p:sp>
        <p:nvSpPr>
          <p:cNvPr id="33" name="Rounded Rectangle 229"/>
          <p:cNvSpPr/>
          <p:nvPr/>
        </p:nvSpPr>
        <p:spPr>
          <a:xfrm>
            <a:off x="4328199" y="1893622"/>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Customer Portal</a:t>
            </a:r>
          </a:p>
        </p:txBody>
      </p:sp>
      <p:sp>
        <p:nvSpPr>
          <p:cNvPr id="34" name="Rounded Rectangle 231"/>
          <p:cNvSpPr/>
          <p:nvPr/>
        </p:nvSpPr>
        <p:spPr>
          <a:xfrm>
            <a:off x="5335411" y="2716374"/>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Detonation</a:t>
            </a:r>
          </a:p>
        </p:txBody>
      </p:sp>
      <p:sp>
        <p:nvSpPr>
          <p:cNvPr id="35" name="Rounded Rectangle 232"/>
          <p:cNvSpPr/>
          <p:nvPr/>
        </p:nvSpPr>
        <p:spPr>
          <a:xfrm>
            <a:off x="8213531" y="1888730"/>
            <a:ext cx="1018604" cy="4568307"/>
          </a:xfrm>
          <a:prstGeom prst="roundRect">
            <a:avLst>
              <a:gd name="adj" fmla="val 10128"/>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SENSE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Agent</a:t>
            </a:r>
          </a:p>
        </p:txBody>
      </p:sp>
      <p:sp>
        <p:nvSpPr>
          <p:cNvPr id="36" name="Rounded Rectangle 233"/>
          <p:cNvSpPr/>
          <p:nvPr/>
        </p:nvSpPr>
        <p:spPr>
          <a:xfrm>
            <a:off x="5335411" y="3243015"/>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Threat Intelligence</a:t>
            </a:r>
          </a:p>
        </p:txBody>
      </p:sp>
      <p:sp>
        <p:nvSpPr>
          <p:cNvPr id="37" name="Rounded Rectangle 236"/>
          <p:cNvSpPr/>
          <p:nvPr/>
        </p:nvSpPr>
        <p:spPr>
          <a:xfrm>
            <a:off x="3384155" y="2700728"/>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a:solidFill>
                  <a:prstClr val="white"/>
                </a:solidFill>
                <a:latin typeface="Calibri" panose="020F0502020204030204"/>
              </a:rPr>
              <a:t>WDATP </a:t>
            </a: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UX</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 name="Rounded Rectangle 239"/>
          <p:cNvSpPr/>
          <p:nvPr/>
        </p:nvSpPr>
        <p:spPr>
          <a:xfrm>
            <a:off x="3748518" y="4004168"/>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Cyber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R/T Processing</a:t>
            </a:r>
          </a:p>
        </p:txBody>
      </p:sp>
      <p:sp>
        <p:nvSpPr>
          <p:cNvPr id="39" name="Can 240"/>
          <p:cNvSpPr/>
          <p:nvPr/>
        </p:nvSpPr>
        <p:spPr>
          <a:xfrm>
            <a:off x="3773363" y="4735715"/>
            <a:ext cx="577420" cy="457200"/>
          </a:xfrm>
          <a:prstGeom prst="can">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Customer data/PII</a:t>
            </a:r>
          </a:p>
        </p:txBody>
      </p:sp>
      <p:sp>
        <p:nvSpPr>
          <p:cNvPr id="40" name="Can 242"/>
          <p:cNvSpPr/>
          <p:nvPr/>
        </p:nvSpPr>
        <p:spPr>
          <a:xfrm>
            <a:off x="4434656" y="4735715"/>
            <a:ext cx="577420" cy="457200"/>
          </a:xfrm>
          <a:prstGeom prst="can">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Customer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Samples</a:t>
            </a:r>
          </a:p>
        </p:txBody>
      </p:sp>
      <p:sp>
        <p:nvSpPr>
          <p:cNvPr id="41" name="Rounded Rectangle 243"/>
          <p:cNvSpPr/>
          <p:nvPr/>
        </p:nvSpPr>
        <p:spPr>
          <a:xfrm>
            <a:off x="4359783" y="2707561"/>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Sample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Collection</a:t>
            </a:r>
          </a:p>
        </p:txBody>
      </p:sp>
      <p:sp>
        <p:nvSpPr>
          <p:cNvPr id="42" name="Rounded Rectangle 247"/>
          <p:cNvSpPr/>
          <p:nvPr/>
        </p:nvSpPr>
        <p:spPr>
          <a:xfrm>
            <a:off x="4746507" y="5507930"/>
            <a:ext cx="914400" cy="457200"/>
          </a:xfrm>
          <a:prstGeom prst="roundRect">
            <a:avLst/>
          </a:prstGeom>
          <a:solidFill>
            <a:srgbClr val="ED7D31"/>
          </a:soli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Detonation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Platform</a:t>
            </a:r>
          </a:p>
        </p:txBody>
      </p:sp>
      <p:sp>
        <p:nvSpPr>
          <p:cNvPr id="43" name="Rounded Rectangle 250"/>
          <p:cNvSpPr/>
          <p:nvPr/>
        </p:nvSpPr>
        <p:spPr>
          <a:xfrm>
            <a:off x="3378873" y="3249210"/>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Detection</a:t>
            </a:r>
          </a:p>
        </p:txBody>
      </p:sp>
      <p:sp>
        <p:nvSpPr>
          <p:cNvPr id="44" name="Can 251"/>
          <p:cNvSpPr/>
          <p:nvPr/>
        </p:nvSpPr>
        <p:spPr>
          <a:xfrm>
            <a:off x="5095950" y="4735715"/>
            <a:ext cx="577420" cy="457200"/>
          </a:xfrm>
          <a:prstGeom prst="can">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Operational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Data</a:t>
            </a:r>
          </a:p>
        </p:txBody>
      </p:sp>
      <p:sp>
        <p:nvSpPr>
          <p:cNvPr id="45" name="Rounded Rectangle 256"/>
          <p:cNvSpPr/>
          <p:nvPr/>
        </p:nvSpPr>
        <p:spPr>
          <a:xfrm>
            <a:off x="3331908" y="6017463"/>
            <a:ext cx="2896152"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Data Retention, Service Management, Monitoring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Auditing, Obfuscation &amp; Encryption,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User/Device Authorization &amp; Authentication</a:t>
            </a:r>
          </a:p>
        </p:txBody>
      </p:sp>
      <p:sp>
        <p:nvSpPr>
          <p:cNvPr id="46" name="Right Arrow 257"/>
          <p:cNvSpPr/>
          <p:nvPr/>
        </p:nvSpPr>
        <p:spPr>
          <a:xfrm flipH="1">
            <a:off x="6354014" y="4520896"/>
            <a:ext cx="1741553" cy="278781"/>
          </a:xfrm>
          <a:prstGeom prst="rightArrow">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Samples</a:t>
            </a:r>
          </a:p>
        </p:txBody>
      </p:sp>
      <p:sp>
        <p:nvSpPr>
          <p:cNvPr id="47" name="Rounded Rectangle 258"/>
          <p:cNvSpPr/>
          <p:nvPr/>
        </p:nvSpPr>
        <p:spPr>
          <a:xfrm>
            <a:off x="8380265" y="5340274"/>
            <a:ext cx="731520" cy="365760"/>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Behavioral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Engine</a:t>
            </a:r>
          </a:p>
        </p:txBody>
      </p:sp>
      <p:sp>
        <p:nvSpPr>
          <p:cNvPr id="48" name="TextBox 47"/>
          <p:cNvSpPr txBox="1"/>
          <p:nvPr/>
        </p:nvSpPr>
        <p:spPr>
          <a:xfrm rot="16200000">
            <a:off x="2752530" y="5815904"/>
            <a:ext cx="684321" cy="246221"/>
          </a:xfrm>
          <a:prstGeom prst="rect">
            <a:avLst/>
          </a:prstGeom>
          <a:noFill/>
        </p:spPr>
        <p:txBody>
          <a:bodyPr wrap="square" rtlCol="0">
            <a:spAutoFit/>
          </a:bodyPr>
          <a:lstStyle/>
          <a:p>
            <a:pPr defTabSz="914400"/>
            <a:r>
              <a:rPr lang="en-US" sz="1000" dirty="0">
                <a:solidFill>
                  <a:prstClr val="white"/>
                </a:solidFill>
                <a:effectLst>
                  <a:outerShdw blurRad="38100" dist="38100" dir="2700000" algn="tl">
                    <a:srgbClr val="000000">
                      <a:alpha val="43137"/>
                    </a:srgbClr>
                  </a:outerShdw>
                </a:effectLst>
                <a:latin typeface="Calibri" panose="020F0502020204030204"/>
              </a:rPr>
              <a:t>Platform</a:t>
            </a:r>
          </a:p>
        </p:txBody>
      </p:sp>
      <p:sp>
        <p:nvSpPr>
          <p:cNvPr id="49" name="TextBox 48"/>
          <p:cNvSpPr txBox="1"/>
          <p:nvPr/>
        </p:nvSpPr>
        <p:spPr>
          <a:xfrm rot="16200000">
            <a:off x="2828335" y="4045164"/>
            <a:ext cx="686600" cy="400110"/>
          </a:xfrm>
          <a:prstGeom prst="rect">
            <a:avLst/>
          </a:prstGeom>
          <a:noFill/>
        </p:spPr>
        <p:txBody>
          <a:bodyPr wrap="square" rtlCol="0">
            <a:spAutoFit/>
          </a:bodyPr>
          <a:lstStyle/>
          <a:p>
            <a:pPr algn="ctr" defTabSz="914400"/>
            <a:r>
              <a:rPr lang="en-US" sz="1000" dirty="0">
                <a:solidFill>
                  <a:prstClr val="white"/>
                </a:solidFill>
                <a:effectLst>
                  <a:outerShdw blurRad="38100" dist="38100" dir="2700000" algn="tl">
                    <a:srgbClr val="000000">
                      <a:alpha val="43137"/>
                    </a:srgbClr>
                  </a:outerShdw>
                </a:effectLst>
                <a:latin typeface="Calibri" panose="020F0502020204030204"/>
              </a:rPr>
              <a:t>Business </a:t>
            </a:r>
          </a:p>
          <a:p>
            <a:pPr algn="ctr" defTabSz="914400"/>
            <a:r>
              <a:rPr lang="en-US" sz="1000" dirty="0">
                <a:solidFill>
                  <a:prstClr val="white"/>
                </a:solidFill>
                <a:effectLst>
                  <a:outerShdw blurRad="38100" dist="38100" dir="2700000" algn="tl">
                    <a:srgbClr val="000000">
                      <a:alpha val="43137"/>
                    </a:srgbClr>
                  </a:outerShdw>
                </a:effectLst>
                <a:latin typeface="Calibri" panose="020F0502020204030204"/>
              </a:rPr>
              <a:t>Logic</a:t>
            </a:r>
          </a:p>
        </p:txBody>
      </p:sp>
      <p:sp>
        <p:nvSpPr>
          <p:cNvPr id="50" name="TextBox 49"/>
          <p:cNvSpPr txBox="1"/>
          <p:nvPr/>
        </p:nvSpPr>
        <p:spPr>
          <a:xfrm rot="16200000">
            <a:off x="2670251" y="1994726"/>
            <a:ext cx="848879" cy="246221"/>
          </a:xfrm>
          <a:prstGeom prst="rect">
            <a:avLst/>
          </a:prstGeom>
          <a:noFill/>
        </p:spPr>
        <p:txBody>
          <a:bodyPr wrap="square" rtlCol="0">
            <a:spAutoFit/>
          </a:bodyPr>
          <a:lstStyle/>
          <a:p>
            <a:pPr defTabSz="914400"/>
            <a:r>
              <a:rPr lang="en-US" sz="1000" dirty="0">
                <a:solidFill>
                  <a:prstClr val="white"/>
                </a:solidFill>
                <a:effectLst>
                  <a:outerShdw blurRad="38100" dist="38100" dir="2700000" algn="tl">
                    <a:srgbClr val="000000">
                      <a:alpha val="43137"/>
                    </a:srgbClr>
                  </a:outerShdw>
                </a:effectLst>
                <a:latin typeface="Calibri" panose="020F0502020204030204"/>
              </a:rPr>
              <a:t>UX &amp; Tools</a:t>
            </a:r>
          </a:p>
        </p:txBody>
      </p:sp>
      <p:sp>
        <p:nvSpPr>
          <p:cNvPr id="51" name="TextBox 50"/>
          <p:cNvSpPr txBox="1"/>
          <p:nvPr/>
        </p:nvSpPr>
        <p:spPr>
          <a:xfrm rot="16200000">
            <a:off x="2852249" y="4888067"/>
            <a:ext cx="484883" cy="246221"/>
          </a:xfrm>
          <a:prstGeom prst="rect">
            <a:avLst/>
          </a:prstGeom>
          <a:noFill/>
        </p:spPr>
        <p:txBody>
          <a:bodyPr wrap="square" rtlCol="0">
            <a:spAutoFit/>
          </a:bodyPr>
          <a:lstStyle/>
          <a:p>
            <a:pPr defTabSz="914400"/>
            <a:r>
              <a:rPr lang="en-US" sz="1000" dirty="0">
                <a:solidFill>
                  <a:prstClr val="white"/>
                </a:solidFill>
                <a:effectLst>
                  <a:outerShdw blurRad="38100" dist="38100" dir="2700000" algn="tl">
                    <a:srgbClr val="000000">
                      <a:alpha val="43137"/>
                    </a:srgbClr>
                  </a:outerShdw>
                </a:effectLst>
                <a:latin typeface="Calibri" panose="020F0502020204030204"/>
              </a:rPr>
              <a:t>Data</a:t>
            </a:r>
          </a:p>
        </p:txBody>
      </p:sp>
      <p:sp>
        <p:nvSpPr>
          <p:cNvPr id="52" name="TextBox 51"/>
          <p:cNvSpPr txBox="1"/>
          <p:nvPr/>
        </p:nvSpPr>
        <p:spPr>
          <a:xfrm rot="16200000">
            <a:off x="2747197" y="2995148"/>
            <a:ext cx="848879" cy="400110"/>
          </a:xfrm>
          <a:prstGeom prst="rect">
            <a:avLst/>
          </a:prstGeom>
          <a:noFill/>
        </p:spPr>
        <p:txBody>
          <a:bodyPr wrap="square" rtlCol="0">
            <a:spAutoFit/>
          </a:bodyPr>
          <a:lstStyle/>
          <a:p>
            <a:pPr algn="ctr" defTabSz="914400"/>
            <a:r>
              <a:rPr lang="en-US" sz="1000" dirty="0">
                <a:solidFill>
                  <a:prstClr val="white"/>
                </a:solidFill>
                <a:effectLst>
                  <a:outerShdw blurRad="38100" dist="38100" dir="2700000" algn="tl">
                    <a:srgbClr val="000000">
                      <a:alpha val="43137"/>
                    </a:srgbClr>
                  </a:outerShdw>
                </a:effectLst>
                <a:latin typeface="Calibri" panose="020F0502020204030204"/>
              </a:rPr>
              <a:t>Application</a:t>
            </a:r>
          </a:p>
          <a:p>
            <a:pPr algn="ctr" defTabSz="914400"/>
            <a:r>
              <a:rPr lang="en-US" sz="1000" dirty="0">
                <a:solidFill>
                  <a:prstClr val="white"/>
                </a:solidFill>
                <a:effectLst>
                  <a:outerShdw blurRad="38100" dist="38100" dir="2700000" algn="tl">
                    <a:srgbClr val="000000">
                      <a:alpha val="43137"/>
                    </a:srgbClr>
                  </a:outerShdw>
                </a:effectLst>
                <a:latin typeface="Calibri" panose="020F0502020204030204"/>
              </a:rPr>
              <a:t>Services</a:t>
            </a:r>
          </a:p>
        </p:txBody>
      </p:sp>
      <p:cxnSp>
        <p:nvCxnSpPr>
          <p:cNvPr id="53" name="Straight Connector 52"/>
          <p:cNvCxnSpPr/>
          <p:nvPr/>
        </p:nvCxnSpPr>
        <p:spPr>
          <a:xfrm>
            <a:off x="2893664" y="1789459"/>
            <a:ext cx="3468327" cy="0"/>
          </a:xfrm>
          <a:prstGeom prst="line">
            <a:avLst/>
          </a:prstGeom>
          <a:noFill/>
          <a:ln w="6350" cap="flat" cmpd="sng" algn="ctr">
            <a:solidFill>
              <a:sysClr val="window" lastClr="FFFFFF"/>
            </a:solidFill>
            <a:prstDash val="solid"/>
            <a:miter lim="800000"/>
          </a:ln>
          <a:effectLst/>
        </p:spPr>
      </p:cxnSp>
      <p:cxnSp>
        <p:nvCxnSpPr>
          <p:cNvPr id="54" name="Straight Connector 53"/>
          <p:cNvCxnSpPr/>
          <p:nvPr/>
        </p:nvCxnSpPr>
        <p:spPr>
          <a:xfrm>
            <a:off x="2893664" y="2539018"/>
            <a:ext cx="3468327" cy="0"/>
          </a:xfrm>
          <a:prstGeom prst="line">
            <a:avLst/>
          </a:prstGeom>
          <a:noFill/>
          <a:ln w="6350" cap="flat" cmpd="sng" algn="ctr">
            <a:solidFill>
              <a:sysClr val="window" lastClr="FFFFFF"/>
            </a:solidFill>
            <a:prstDash val="solid"/>
            <a:miter lim="800000"/>
          </a:ln>
          <a:effectLst/>
        </p:spPr>
      </p:cxnSp>
      <p:cxnSp>
        <p:nvCxnSpPr>
          <p:cNvPr id="55" name="Straight Connector 54"/>
          <p:cNvCxnSpPr/>
          <p:nvPr/>
        </p:nvCxnSpPr>
        <p:spPr>
          <a:xfrm>
            <a:off x="2885687" y="3831145"/>
            <a:ext cx="3468327" cy="0"/>
          </a:xfrm>
          <a:prstGeom prst="line">
            <a:avLst/>
          </a:prstGeom>
          <a:noFill/>
          <a:ln w="6350" cap="flat" cmpd="sng" algn="ctr">
            <a:solidFill>
              <a:sysClr val="window" lastClr="FFFFFF"/>
            </a:solidFill>
            <a:prstDash val="solid"/>
            <a:miter lim="800000"/>
          </a:ln>
          <a:effectLst/>
        </p:spPr>
      </p:cxnSp>
      <p:cxnSp>
        <p:nvCxnSpPr>
          <p:cNvPr id="56" name="Straight Connector 55"/>
          <p:cNvCxnSpPr/>
          <p:nvPr/>
        </p:nvCxnSpPr>
        <p:spPr>
          <a:xfrm>
            <a:off x="2885687" y="4646112"/>
            <a:ext cx="3468327" cy="0"/>
          </a:xfrm>
          <a:prstGeom prst="line">
            <a:avLst/>
          </a:prstGeom>
          <a:noFill/>
          <a:ln w="6350" cap="flat" cmpd="sng" algn="ctr">
            <a:solidFill>
              <a:sysClr val="window" lastClr="FFFFFF"/>
            </a:solidFill>
            <a:prstDash val="solid"/>
            <a:miter lim="800000"/>
          </a:ln>
          <a:effectLst/>
        </p:spPr>
      </p:cxnSp>
      <p:cxnSp>
        <p:nvCxnSpPr>
          <p:cNvPr id="57" name="Straight Connector 56"/>
          <p:cNvCxnSpPr/>
          <p:nvPr/>
        </p:nvCxnSpPr>
        <p:spPr>
          <a:xfrm>
            <a:off x="2885687" y="5377533"/>
            <a:ext cx="3468327" cy="0"/>
          </a:xfrm>
          <a:prstGeom prst="line">
            <a:avLst/>
          </a:prstGeom>
          <a:noFill/>
          <a:ln w="6350" cap="flat" cmpd="sng" algn="ctr">
            <a:solidFill>
              <a:sysClr val="window" lastClr="FFFFFF"/>
            </a:solidFill>
            <a:prstDash val="solid"/>
            <a:miter lim="800000"/>
          </a:ln>
          <a:effectLst/>
        </p:spPr>
      </p:cxnSp>
      <p:cxnSp>
        <p:nvCxnSpPr>
          <p:cNvPr id="58" name="Straight Connector 57"/>
          <p:cNvCxnSpPr/>
          <p:nvPr/>
        </p:nvCxnSpPr>
        <p:spPr>
          <a:xfrm>
            <a:off x="8095567" y="1789459"/>
            <a:ext cx="1226174" cy="0"/>
          </a:xfrm>
          <a:prstGeom prst="line">
            <a:avLst/>
          </a:prstGeom>
          <a:noFill/>
          <a:ln w="6350" cap="flat" cmpd="sng" algn="ctr">
            <a:solidFill>
              <a:sysClr val="window" lastClr="FFFFFF"/>
            </a:solidFill>
            <a:prstDash val="solid"/>
            <a:miter lim="800000"/>
          </a:ln>
          <a:effectLst/>
        </p:spPr>
      </p:cxnSp>
      <p:grpSp>
        <p:nvGrpSpPr>
          <p:cNvPr id="59" name="Group 58"/>
          <p:cNvGrpSpPr/>
          <p:nvPr/>
        </p:nvGrpSpPr>
        <p:grpSpPr>
          <a:xfrm>
            <a:off x="6362950" y="3382686"/>
            <a:ext cx="1739905" cy="914683"/>
            <a:chOff x="9039459" y="2892168"/>
            <a:chExt cx="1739905" cy="914683"/>
          </a:xfrm>
        </p:grpSpPr>
        <p:sp>
          <p:nvSpPr>
            <p:cNvPr id="60" name="Right Arrow 279"/>
            <p:cNvSpPr/>
            <p:nvPr/>
          </p:nvSpPr>
          <p:spPr>
            <a:xfrm flipH="1">
              <a:off x="9039459" y="3528070"/>
              <a:ext cx="1739905" cy="278781"/>
            </a:xfrm>
            <a:prstGeom prst="rightArrow">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Cyber Data Events</a:t>
              </a:r>
            </a:p>
          </p:txBody>
        </p:sp>
        <p:pic>
          <p:nvPicPr>
            <p:cNvPr id="61" name="Picture 6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21199" y="2892168"/>
              <a:ext cx="100585" cy="100585"/>
            </a:xfrm>
            <a:prstGeom prst="rect">
              <a:avLst/>
            </a:prstGeom>
          </p:spPr>
        </p:pic>
      </p:grpSp>
      <p:sp>
        <p:nvSpPr>
          <p:cNvPr id="62" name="Rounded Rectangle 293"/>
          <p:cNvSpPr/>
          <p:nvPr/>
        </p:nvSpPr>
        <p:spPr>
          <a:xfrm>
            <a:off x="4354501" y="3246564"/>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Response</a:t>
            </a:r>
          </a:p>
        </p:txBody>
      </p:sp>
      <p:pic>
        <p:nvPicPr>
          <p:cNvPr id="63" name="Picture 62"/>
          <p:cNvPicPr>
            <a:picLocks noChangeAspect="1"/>
          </p:cNvPicPr>
          <p:nvPr/>
        </p:nvPicPr>
        <p:blipFill>
          <a:blip r:embed="rId4"/>
          <a:stretch>
            <a:fillRect/>
          </a:stretch>
        </p:blipFill>
        <p:spPr>
          <a:xfrm>
            <a:off x="7097787" y="2349382"/>
            <a:ext cx="351621" cy="668209"/>
          </a:xfrm>
          <a:prstGeom prst="rect">
            <a:avLst/>
          </a:prstGeom>
        </p:spPr>
      </p:pic>
      <p:sp>
        <p:nvSpPr>
          <p:cNvPr id="64" name="TextBox 63"/>
          <p:cNvSpPr txBox="1"/>
          <p:nvPr/>
        </p:nvSpPr>
        <p:spPr>
          <a:xfrm>
            <a:off x="6819916" y="2918375"/>
            <a:ext cx="914400" cy="246221"/>
          </a:xfrm>
          <a:prstGeom prst="rect">
            <a:avLst/>
          </a:prstGeom>
          <a:noFill/>
        </p:spPr>
        <p:txBody>
          <a:bodyPr wrap="square" rtlCol="0">
            <a:spAutoFit/>
          </a:bodyPr>
          <a:lstStyle/>
          <a:p>
            <a:pPr algn="ctr" defTabSz="914400"/>
            <a:r>
              <a:rPr lang="en-US" sz="1000" dirty="0">
                <a:solidFill>
                  <a:prstClr val="black"/>
                </a:solidFill>
                <a:latin typeface="Calibri" panose="020F0502020204030204"/>
              </a:rPr>
              <a:t>Customer</a:t>
            </a:r>
          </a:p>
        </p:txBody>
      </p:sp>
      <p:pic>
        <p:nvPicPr>
          <p:cNvPr id="65" name="Picture 6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04663" y="1365020"/>
            <a:ext cx="494239" cy="494239"/>
          </a:xfrm>
          <a:prstGeom prst="rect">
            <a:avLst/>
          </a:prstGeom>
        </p:spPr>
      </p:pic>
      <p:sp>
        <p:nvSpPr>
          <p:cNvPr id="66" name="TextBox 65"/>
          <p:cNvSpPr txBox="1"/>
          <p:nvPr/>
        </p:nvSpPr>
        <p:spPr>
          <a:xfrm>
            <a:off x="6719755" y="1802777"/>
            <a:ext cx="1081236" cy="246221"/>
          </a:xfrm>
          <a:prstGeom prst="rect">
            <a:avLst/>
          </a:prstGeom>
          <a:noFill/>
        </p:spPr>
        <p:txBody>
          <a:bodyPr wrap="square" rtlCol="0">
            <a:spAutoFit/>
          </a:bodyPr>
          <a:lstStyle/>
          <a:p>
            <a:pPr algn="ctr" defTabSz="914400"/>
            <a:r>
              <a:rPr lang="en-US" sz="1000" dirty="0">
                <a:solidFill>
                  <a:prstClr val="black"/>
                </a:solidFill>
                <a:latin typeface="Calibri" panose="020F0502020204030204"/>
              </a:rPr>
              <a:t>Customer AAD</a:t>
            </a:r>
          </a:p>
        </p:txBody>
      </p:sp>
      <p:sp>
        <p:nvSpPr>
          <p:cNvPr id="67" name="Left-Right Arrow 305"/>
          <p:cNvSpPr/>
          <p:nvPr/>
        </p:nvSpPr>
        <p:spPr>
          <a:xfrm>
            <a:off x="6357710" y="2596739"/>
            <a:ext cx="712939" cy="196644"/>
          </a:xfrm>
          <a:prstGeom prst="leftRightArrow">
            <a:avLst>
              <a:gd name="adj1" fmla="val 28065"/>
              <a:gd name="adj2" fmla="val 53656"/>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8" name="Left-Right Arrow 306"/>
          <p:cNvSpPr/>
          <p:nvPr/>
        </p:nvSpPr>
        <p:spPr>
          <a:xfrm rot="5400000">
            <a:off x="7101277" y="2067172"/>
            <a:ext cx="318192" cy="196644"/>
          </a:xfrm>
          <a:prstGeom prst="leftRightArrow">
            <a:avLst>
              <a:gd name="adj1" fmla="val 28065"/>
              <a:gd name="adj2" fmla="val 53656"/>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69" name="Group 68"/>
          <p:cNvGrpSpPr/>
          <p:nvPr/>
        </p:nvGrpSpPr>
        <p:grpSpPr>
          <a:xfrm>
            <a:off x="6351815" y="3606433"/>
            <a:ext cx="1734817" cy="258591"/>
            <a:chOff x="9032229" y="2656475"/>
            <a:chExt cx="1734817" cy="258591"/>
          </a:xfrm>
        </p:grpSpPr>
        <p:sp>
          <p:nvSpPr>
            <p:cNvPr id="70" name="Left-Right Arrow 308"/>
            <p:cNvSpPr/>
            <p:nvPr/>
          </p:nvSpPr>
          <p:spPr>
            <a:xfrm>
              <a:off x="9032229" y="2656475"/>
              <a:ext cx="1734817" cy="258591"/>
            </a:xfrm>
            <a:prstGeom prst="leftRightArrow">
              <a:avLst>
                <a:gd name="adj1" fmla="val 56847"/>
                <a:gd name="adj2" fmla="val 53656"/>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Commands &amp; Control</a:t>
              </a:r>
            </a:p>
          </p:txBody>
        </p:sp>
        <p:pic>
          <p:nvPicPr>
            <p:cNvPr id="71" name="Picture 7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12638" y="2730577"/>
              <a:ext cx="100585" cy="100585"/>
            </a:xfrm>
            <a:prstGeom prst="rect">
              <a:avLst/>
            </a:prstGeom>
          </p:spPr>
        </p:pic>
      </p:grpSp>
      <p:sp>
        <p:nvSpPr>
          <p:cNvPr id="72" name="Rounded Rectangle 310"/>
          <p:cNvSpPr/>
          <p:nvPr/>
        </p:nvSpPr>
        <p:spPr>
          <a:xfrm>
            <a:off x="8380265" y="4828838"/>
            <a:ext cx="731520" cy="365760"/>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Configuration</a:t>
            </a:r>
          </a:p>
        </p:txBody>
      </p:sp>
      <p:sp>
        <p:nvSpPr>
          <p:cNvPr id="73" name="Rounded Rectangle 311"/>
          <p:cNvSpPr/>
          <p:nvPr/>
        </p:nvSpPr>
        <p:spPr>
          <a:xfrm>
            <a:off x="8380265" y="2271658"/>
            <a:ext cx="731520" cy="365760"/>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Command &amp;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Control</a:t>
            </a:r>
          </a:p>
        </p:txBody>
      </p:sp>
      <p:sp>
        <p:nvSpPr>
          <p:cNvPr id="74" name="Rounded Rectangle 312"/>
          <p:cNvSpPr/>
          <p:nvPr/>
        </p:nvSpPr>
        <p:spPr>
          <a:xfrm>
            <a:off x="8380265" y="2783094"/>
            <a:ext cx="731520" cy="365760"/>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Cyber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Comm.</a:t>
            </a:r>
          </a:p>
        </p:txBody>
      </p:sp>
      <p:sp>
        <p:nvSpPr>
          <p:cNvPr id="75" name="Rounded Rectangle 313"/>
          <p:cNvSpPr/>
          <p:nvPr/>
        </p:nvSpPr>
        <p:spPr>
          <a:xfrm>
            <a:off x="8380265" y="4317402"/>
            <a:ext cx="731520" cy="365760"/>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Scanners</a:t>
            </a:r>
          </a:p>
        </p:txBody>
      </p:sp>
      <p:sp>
        <p:nvSpPr>
          <p:cNvPr id="76" name="Rounded Rectangle 314"/>
          <p:cNvSpPr/>
          <p:nvPr/>
        </p:nvSpPr>
        <p:spPr>
          <a:xfrm>
            <a:off x="8380265" y="5851711"/>
            <a:ext cx="731520" cy="365760"/>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Drivers</a:t>
            </a:r>
          </a:p>
        </p:txBody>
      </p:sp>
      <p:sp>
        <p:nvSpPr>
          <p:cNvPr id="77" name="Rounded Rectangle 315"/>
          <p:cNvSpPr/>
          <p:nvPr/>
        </p:nvSpPr>
        <p:spPr>
          <a:xfrm>
            <a:off x="8380265" y="3294530"/>
            <a:ext cx="731520" cy="365760"/>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Samples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Uploads</a:t>
            </a:r>
          </a:p>
        </p:txBody>
      </p:sp>
      <p:sp>
        <p:nvSpPr>
          <p:cNvPr id="78" name="Rounded Rectangle 316"/>
          <p:cNvSpPr/>
          <p:nvPr/>
        </p:nvSpPr>
        <p:spPr>
          <a:xfrm>
            <a:off x="8380265" y="3805966"/>
            <a:ext cx="731520" cy="365760"/>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Health</a:t>
            </a:r>
          </a:p>
        </p:txBody>
      </p:sp>
      <p:pic>
        <p:nvPicPr>
          <p:cNvPr id="79" name="Picture 7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44690" y="5003672"/>
            <a:ext cx="100585" cy="100585"/>
          </a:xfrm>
          <a:prstGeom prst="rect">
            <a:avLst/>
          </a:prstGeom>
        </p:spPr>
      </p:pic>
      <p:sp>
        <p:nvSpPr>
          <p:cNvPr id="80" name="Right Arrow 319"/>
          <p:cNvSpPr/>
          <p:nvPr/>
        </p:nvSpPr>
        <p:spPr>
          <a:xfrm flipH="1">
            <a:off x="7197399" y="4961267"/>
            <a:ext cx="913523" cy="278781"/>
          </a:xfrm>
          <a:prstGeom prst="rightArrow">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Service Health</a:t>
            </a:r>
          </a:p>
        </p:txBody>
      </p:sp>
      <p:sp>
        <p:nvSpPr>
          <p:cNvPr id="81" name="Cloud 80"/>
          <p:cNvSpPr/>
          <p:nvPr/>
        </p:nvSpPr>
        <p:spPr>
          <a:xfrm>
            <a:off x="6427975" y="4861222"/>
            <a:ext cx="771060" cy="541627"/>
          </a:xfrm>
          <a:prstGeom prst="cloud">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algn="ctr" defTabSz="914400"/>
            <a:r>
              <a:rPr lang="en-US" sz="1000" kern="0" dirty="0">
                <a:solidFill>
                  <a:prstClr val="white"/>
                </a:solidFill>
                <a:latin typeface="Calibri" panose="020F0502020204030204"/>
              </a:rPr>
              <a:t>Health Data</a:t>
            </a:r>
          </a:p>
        </p:txBody>
      </p:sp>
      <p:pic>
        <p:nvPicPr>
          <p:cNvPr id="82" name="Picture 8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5069" y="5050364"/>
            <a:ext cx="100585" cy="100585"/>
          </a:xfrm>
          <a:prstGeom prst="rect">
            <a:avLst/>
          </a:prstGeom>
        </p:spPr>
      </p:pic>
      <p:pic>
        <p:nvPicPr>
          <p:cNvPr id="83" name="Picture 8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93971" y="4109637"/>
            <a:ext cx="100585" cy="100585"/>
          </a:xfrm>
          <a:prstGeom prst="rect">
            <a:avLst/>
          </a:prstGeom>
        </p:spPr>
      </p:pic>
      <p:sp>
        <p:nvSpPr>
          <p:cNvPr id="84" name="Rounded Rectangle 441"/>
          <p:cNvSpPr/>
          <p:nvPr/>
        </p:nvSpPr>
        <p:spPr>
          <a:xfrm>
            <a:off x="785508" y="6590695"/>
            <a:ext cx="604980" cy="251927"/>
          </a:xfrm>
          <a:prstGeom prst="round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Cosmos</a:t>
            </a:r>
          </a:p>
        </p:txBody>
      </p:sp>
      <p:sp>
        <p:nvSpPr>
          <p:cNvPr id="85" name="Rounded Rectangle 442"/>
          <p:cNvSpPr/>
          <p:nvPr/>
        </p:nvSpPr>
        <p:spPr>
          <a:xfrm>
            <a:off x="119763" y="6590694"/>
            <a:ext cx="604980" cy="25192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Azure</a:t>
            </a:r>
          </a:p>
        </p:txBody>
      </p:sp>
      <p:sp>
        <p:nvSpPr>
          <p:cNvPr id="86" name="Rounded Rectangle 443"/>
          <p:cNvSpPr/>
          <p:nvPr/>
        </p:nvSpPr>
        <p:spPr>
          <a:xfrm>
            <a:off x="1451253" y="6590694"/>
            <a:ext cx="604980" cy="251927"/>
          </a:xfrm>
          <a:prstGeom prst="roundRect">
            <a:avLst/>
          </a:prstGeom>
          <a:solidFill>
            <a:srgbClr val="ED7D31"/>
          </a:soli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a:solidFill>
                  <a:prstClr val="white"/>
                </a:solidFill>
                <a:latin typeface="Calibri" panose="020F0502020204030204"/>
              </a:rPr>
              <a:t>MCIO</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7" name="Rounded Rectangle 107"/>
          <p:cNvSpPr/>
          <p:nvPr/>
        </p:nvSpPr>
        <p:spPr>
          <a:xfrm>
            <a:off x="4783176" y="4003506"/>
            <a:ext cx="914400" cy="457200"/>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Command &amp;</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a:solidFill>
                  <a:prstClr val="white"/>
                </a:solidFill>
                <a:latin typeface="Calibri" panose="020F0502020204030204"/>
              </a:rPr>
              <a:t>Control</a:t>
            </a: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8" name="Rounded Rectangle 109"/>
          <p:cNvSpPr/>
          <p:nvPr/>
        </p:nvSpPr>
        <p:spPr>
          <a:xfrm>
            <a:off x="2116998" y="6590043"/>
            <a:ext cx="626714" cy="252578"/>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0" tIns="0" rIns="0" bIns="0" rtlCol="0" anchor="ctr"/>
          <a:lstStyle/>
          <a:p>
            <a:pPr algn="ctr" defTabSz="914400"/>
            <a:r>
              <a:rPr lang="en-US" sz="900" kern="0" dirty="0">
                <a:solidFill>
                  <a:prstClr val="white"/>
                </a:solidFill>
                <a:latin typeface="Calibri" panose="020F0502020204030204"/>
              </a:rPr>
              <a:t>Client</a:t>
            </a:r>
          </a:p>
        </p:txBody>
      </p:sp>
      <p:sp>
        <p:nvSpPr>
          <p:cNvPr id="89" name="TextBox 88"/>
          <p:cNvSpPr txBox="1"/>
          <p:nvPr/>
        </p:nvSpPr>
        <p:spPr>
          <a:xfrm>
            <a:off x="6846482" y="3483271"/>
            <a:ext cx="792205" cy="215444"/>
          </a:xfrm>
          <a:prstGeom prst="rect">
            <a:avLst/>
          </a:prstGeom>
          <a:noFill/>
        </p:spPr>
        <p:txBody>
          <a:bodyPr wrap="none" rtlCol="0">
            <a:spAutoFit/>
          </a:bodyPr>
          <a:lstStyle/>
          <a:p>
            <a:r>
              <a:rPr lang="en-US" sz="800" dirty="0"/>
              <a:t>BOND/HTTPs</a:t>
            </a:r>
          </a:p>
        </p:txBody>
      </p:sp>
      <p:sp>
        <p:nvSpPr>
          <p:cNvPr id="90" name="TextBox 89"/>
          <p:cNvSpPr txBox="1"/>
          <p:nvPr/>
        </p:nvSpPr>
        <p:spPr>
          <a:xfrm>
            <a:off x="6885473" y="3912000"/>
            <a:ext cx="657552" cy="215444"/>
          </a:xfrm>
          <a:prstGeom prst="rect">
            <a:avLst/>
          </a:prstGeom>
          <a:noFill/>
        </p:spPr>
        <p:txBody>
          <a:bodyPr wrap="none" rtlCol="0">
            <a:spAutoFit/>
          </a:bodyPr>
          <a:lstStyle/>
          <a:p>
            <a:r>
              <a:rPr lang="en-US" sz="800" dirty="0"/>
              <a:t>UTC/HTTPS</a:t>
            </a:r>
          </a:p>
        </p:txBody>
      </p:sp>
      <p:sp>
        <p:nvSpPr>
          <p:cNvPr id="91" name="TextBox 90"/>
          <p:cNvSpPr txBox="1"/>
          <p:nvPr/>
        </p:nvSpPr>
        <p:spPr>
          <a:xfrm>
            <a:off x="6631958" y="4413694"/>
            <a:ext cx="1308371" cy="215444"/>
          </a:xfrm>
          <a:prstGeom prst="rect">
            <a:avLst/>
          </a:prstGeom>
          <a:noFill/>
        </p:spPr>
        <p:txBody>
          <a:bodyPr wrap="none" rtlCol="0">
            <a:spAutoFit/>
          </a:bodyPr>
          <a:lstStyle/>
          <a:p>
            <a:r>
              <a:rPr lang="en-US" sz="800" dirty="0"/>
              <a:t>Blob/REST+SAS over HTTPs</a:t>
            </a:r>
          </a:p>
        </p:txBody>
      </p:sp>
      <p:sp>
        <p:nvSpPr>
          <p:cNvPr id="92" name="TextBox 91"/>
          <p:cNvSpPr txBox="1"/>
          <p:nvPr/>
        </p:nvSpPr>
        <p:spPr>
          <a:xfrm>
            <a:off x="6383485" y="2451914"/>
            <a:ext cx="692818" cy="215444"/>
          </a:xfrm>
          <a:prstGeom prst="rect">
            <a:avLst/>
          </a:prstGeom>
          <a:noFill/>
        </p:spPr>
        <p:txBody>
          <a:bodyPr wrap="none" rtlCol="0">
            <a:spAutoFit/>
          </a:bodyPr>
          <a:lstStyle/>
          <a:p>
            <a:r>
              <a:rPr lang="en-US" sz="800" dirty="0"/>
              <a:t>JSON/HTTPs</a:t>
            </a:r>
          </a:p>
        </p:txBody>
      </p:sp>
      <p:sp>
        <p:nvSpPr>
          <p:cNvPr id="93" name="TextBox 92"/>
          <p:cNvSpPr txBox="1"/>
          <p:nvPr/>
        </p:nvSpPr>
        <p:spPr>
          <a:xfrm>
            <a:off x="7279519" y="2061502"/>
            <a:ext cx="542136" cy="215444"/>
          </a:xfrm>
          <a:prstGeom prst="rect">
            <a:avLst/>
          </a:prstGeom>
          <a:noFill/>
        </p:spPr>
        <p:txBody>
          <a:bodyPr wrap="none" rtlCol="0">
            <a:spAutoFit/>
          </a:bodyPr>
          <a:lstStyle/>
          <a:p>
            <a:r>
              <a:rPr lang="en-US" sz="800" dirty="0"/>
              <a:t>OAUTH2</a:t>
            </a:r>
          </a:p>
        </p:txBody>
      </p:sp>
      <p:pic>
        <p:nvPicPr>
          <p:cNvPr id="94" name="Picture 9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2270" y="4619540"/>
            <a:ext cx="100585" cy="100585"/>
          </a:xfrm>
          <a:prstGeom prst="rect">
            <a:avLst/>
          </a:prstGeom>
        </p:spPr>
      </p:pic>
      <p:sp>
        <p:nvSpPr>
          <p:cNvPr id="95" name="TextBox 94"/>
          <p:cNvSpPr txBox="1"/>
          <p:nvPr/>
        </p:nvSpPr>
        <p:spPr bwMode="white">
          <a:xfrm>
            <a:off x="4948659" y="6697227"/>
            <a:ext cx="2539157" cy="16145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r>
              <a:rPr lang="en-US" sz="1049" spc="150" dirty="0">
                <a:solidFill>
                  <a:schemeClr val="tx1"/>
                </a:solidFill>
              </a:rPr>
              <a:t>MICROSOFT CONFIDENTIAL, NDA</a:t>
            </a:r>
          </a:p>
        </p:txBody>
      </p:sp>
    </p:spTree>
    <p:extLst>
      <p:ext uri="{BB962C8B-B14F-4D97-AF65-F5344CB8AC3E}">
        <p14:creationId xmlns:p14="http://schemas.microsoft.com/office/powerpoint/2010/main" val="24263101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392" y="178129"/>
            <a:ext cx="11889564" cy="917575"/>
          </a:xfrm>
        </p:spPr>
        <p:txBody>
          <a:bodyPr/>
          <a:lstStyle/>
          <a:p>
            <a:r>
              <a:rPr lang="en-US" sz="5400" dirty="0"/>
              <a:t>Data and Compliance </a:t>
            </a:r>
          </a:p>
        </p:txBody>
      </p:sp>
      <p:sp>
        <p:nvSpPr>
          <p:cNvPr id="8" name="Rectangle 7"/>
          <p:cNvSpPr/>
          <p:nvPr/>
        </p:nvSpPr>
        <p:spPr>
          <a:xfrm>
            <a:off x="4873" y="1221851"/>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7" name="Title 1"/>
          <p:cNvSpPr txBox="1">
            <a:spLocks/>
          </p:cNvSpPr>
          <p:nvPr/>
        </p:nvSpPr>
        <p:spPr>
          <a:xfrm>
            <a:off x="1175490" y="1439766"/>
            <a:ext cx="3916933" cy="373041"/>
          </a:xfrm>
          <a:prstGeom prst="rect">
            <a:avLst/>
          </a:prstGeom>
        </p:spPr>
        <p:txBody>
          <a:bodyPr vert="horz" wrap="square" lIns="146283" tIns="91427" rIns="146283" bIns="91427"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2040" spc="0" dirty="0">
                <a:solidFill>
                  <a:srgbClr val="525252"/>
                </a:solidFill>
                <a:latin typeface="Segoe UI Semibold" panose="020B0702040204020203" pitchFamily="34" charset="0"/>
                <a:ea typeface="Segoe UI" pitchFamily="34" charset="0"/>
              </a:rPr>
              <a:t>Client threat data collection </a:t>
            </a:r>
          </a:p>
        </p:txBody>
      </p:sp>
      <p:sp>
        <p:nvSpPr>
          <p:cNvPr id="9" name="Title 1"/>
          <p:cNvSpPr txBox="1">
            <a:spLocks/>
          </p:cNvSpPr>
          <p:nvPr/>
        </p:nvSpPr>
        <p:spPr>
          <a:xfrm>
            <a:off x="7391382" y="4426048"/>
            <a:ext cx="3916933" cy="373041"/>
          </a:xfrm>
          <a:prstGeom prst="rect">
            <a:avLst/>
          </a:prstGeom>
        </p:spPr>
        <p:txBody>
          <a:bodyPr vert="horz" wrap="square" lIns="146283" tIns="91427" rIns="146283" bIns="91427"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2040" spc="0" dirty="0">
                <a:solidFill>
                  <a:srgbClr val="525252"/>
                </a:solidFill>
                <a:latin typeface="Segoe UI Semibold" panose="020B0702040204020203" pitchFamily="34" charset="0"/>
                <a:ea typeface="Segoe UI" pitchFamily="34" charset="0"/>
              </a:rPr>
              <a:t>Compliance and Privacy</a:t>
            </a:r>
          </a:p>
        </p:txBody>
      </p:sp>
      <p:sp>
        <p:nvSpPr>
          <p:cNvPr id="10" name="Title 1"/>
          <p:cNvSpPr txBox="1">
            <a:spLocks/>
          </p:cNvSpPr>
          <p:nvPr/>
        </p:nvSpPr>
        <p:spPr>
          <a:xfrm>
            <a:off x="7201167" y="1439765"/>
            <a:ext cx="3916933" cy="373041"/>
          </a:xfrm>
          <a:prstGeom prst="rect">
            <a:avLst/>
          </a:prstGeom>
        </p:spPr>
        <p:txBody>
          <a:bodyPr vert="horz" wrap="square" lIns="146283" tIns="91427" rIns="146283" bIns="91427"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2040" spc="0" dirty="0">
                <a:solidFill>
                  <a:srgbClr val="525252"/>
                </a:solidFill>
                <a:latin typeface="Segoe UI Semibold" panose="020B0702040204020203" pitchFamily="34" charset="0"/>
                <a:ea typeface="Segoe UI" pitchFamily="34" charset="0"/>
              </a:rPr>
              <a:t>Sample Collection</a:t>
            </a:r>
          </a:p>
        </p:txBody>
      </p:sp>
      <p:sp>
        <p:nvSpPr>
          <p:cNvPr id="11" name="Title 1"/>
          <p:cNvSpPr txBox="1">
            <a:spLocks/>
          </p:cNvSpPr>
          <p:nvPr/>
        </p:nvSpPr>
        <p:spPr>
          <a:xfrm>
            <a:off x="1011252" y="4416702"/>
            <a:ext cx="3916933" cy="373041"/>
          </a:xfrm>
          <a:prstGeom prst="rect">
            <a:avLst/>
          </a:prstGeom>
        </p:spPr>
        <p:txBody>
          <a:bodyPr vert="horz" wrap="square" lIns="146283" tIns="91427" rIns="146283" bIns="91427"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2040" spc="0" dirty="0">
                <a:solidFill>
                  <a:srgbClr val="525252"/>
                </a:solidFill>
                <a:latin typeface="Segoe UI Semibold" panose="020B0702040204020203" pitchFamily="34" charset="0"/>
                <a:ea typeface="Segoe UI" pitchFamily="34" charset="0"/>
              </a:rPr>
              <a:t>Geolocation</a:t>
            </a:r>
            <a:endParaRPr sz="2040" spc="0" dirty="0">
              <a:solidFill>
                <a:srgbClr val="525252"/>
              </a:solidFill>
              <a:latin typeface="Segoe UI Semibold" panose="020B0702040204020203" pitchFamily="34" charset="0"/>
              <a:ea typeface="Segoe UI" pitchFamily="34" charset="0"/>
            </a:endParaRPr>
          </a:p>
        </p:txBody>
      </p:sp>
      <p:sp>
        <p:nvSpPr>
          <p:cNvPr id="12" name="Rectangle 11"/>
          <p:cNvSpPr/>
          <p:nvPr/>
        </p:nvSpPr>
        <p:spPr>
          <a:xfrm>
            <a:off x="1051023" y="2028716"/>
            <a:ext cx="4064069" cy="1805366"/>
          </a:xfrm>
          <a:prstGeom prst="rect">
            <a:avLst/>
          </a:prstGeom>
        </p:spPr>
        <p:txBody>
          <a:bodyPr wrap="square">
            <a:spAutoFit/>
          </a:bodyPr>
          <a:lstStyle/>
          <a:p>
            <a:pPr algn="ctr" defTabSz="932597">
              <a:lnSpc>
                <a:spcPct val="110000"/>
              </a:lnSpc>
              <a:spcAft>
                <a:spcPts val="612"/>
              </a:spcAft>
              <a:defRPr/>
            </a:pPr>
            <a:r>
              <a:rPr lang="en-US" sz="1632" dirty="0">
                <a:ln w="3175">
                  <a:noFill/>
                </a:ln>
                <a:solidFill>
                  <a:srgbClr val="505050">
                    <a:lumMod val="95000"/>
                  </a:srgbClr>
                </a:solidFill>
              </a:rPr>
              <a:t>Telemetry, automatically collected from on-boarded endpoints, serves to proactively identify indications of attack and can be viewed by customer SecOps.</a:t>
            </a:r>
            <a:br>
              <a:rPr lang="en-US" sz="1632" dirty="0">
                <a:ln w="3175">
                  <a:noFill/>
                </a:ln>
                <a:solidFill>
                  <a:srgbClr val="505050">
                    <a:lumMod val="95000"/>
                  </a:srgbClr>
                </a:solidFill>
              </a:rPr>
            </a:br>
            <a:r>
              <a:rPr lang="en-US" sz="1632" dirty="0">
                <a:ln w="3175">
                  <a:noFill/>
                </a:ln>
                <a:solidFill>
                  <a:srgbClr val="505050">
                    <a:lumMod val="95000"/>
                  </a:srgbClr>
                </a:solidFill>
              </a:rPr>
              <a:t>Threat insights are shared among Seville customers</a:t>
            </a:r>
          </a:p>
        </p:txBody>
      </p:sp>
      <p:sp>
        <p:nvSpPr>
          <p:cNvPr id="13" name="Rectangle 12"/>
          <p:cNvSpPr/>
          <p:nvPr/>
        </p:nvSpPr>
        <p:spPr>
          <a:xfrm>
            <a:off x="7154536" y="2028716"/>
            <a:ext cx="4127728" cy="2026389"/>
          </a:xfrm>
          <a:prstGeom prst="rect">
            <a:avLst/>
          </a:prstGeom>
        </p:spPr>
        <p:txBody>
          <a:bodyPr wrap="square">
            <a:spAutoFit/>
          </a:bodyPr>
          <a:lstStyle/>
          <a:p>
            <a:pPr algn="ctr" defTabSz="932597">
              <a:lnSpc>
                <a:spcPct val="110000"/>
              </a:lnSpc>
              <a:spcAft>
                <a:spcPts val="612"/>
              </a:spcAft>
              <a:defRPr/>
            </a:pPr>
            <a:r>
              <a:rPr lang="en-US" sz="1632" dirty="0">
                <a:ln w="3175">
                  <a:noFill/>
                </a:ln>
                <a:solidFill>
                  <a:srgbClr val="505050">
                    <a:lumMod val="95000"/>
                  </a:srgbClr>
                </a:solidFill>
              </a:rPr>
              <a:t>Seville can be configured to collect samples upon identifying </a:t>
            </a:r>
            <a:r>
              <a:rPr lang="en-US" sz="1632" dirty="0" err="1">
                <a:ln w="3175">
                  <a:noFill/>
                </a:ln>
                <a:solidFill>
                  <a:srgbClr val="505050">
                    <a:lumMod val="95000"/>
                  </a:srgbClr>
                </a:solidFill>
              </a:rPr>
              <a:t>IoAs</a:t>
            </a:r>
            <a:r>
              <a:rPr lang="en-US" sz="1632" dirty="0">
                <a:ln w="3175">
                  <a:noFill/>
                </a:ln>
                <a:solidFill>
                  <a:srgbClr val="505050">
                    <a:lumMod val="95000"/>
                  </a:srgbClr>
                </a:solidFill>
              </a:rPr>
              <a:t> or suspicious activities, which enables deeper analysis to identify potential threats.</a:t>
            </a:r>
            <a:br>
              <a:rPr lang="en-US" sz="1632" dirty="0">
                <a:ln w="3175">
                  <a:noFill/>
                </a:ln>
                <a:solidFill>
                  <a:srgbClr val="505050">
                    <a:lumMod val="95000"/>
                  </a:srgbClr>
                </a:solidFill>
              </a:rPr>
            </a:br>
            <a:r>
              <a:rPr lang="en-US" sz="1632" dirty="0">
                <a:ln w="3175">
                  <a:noFill/>
                </a:ln>
                <a:solidFill>
                  <a:srgbClr val="505050">
                    <a:lumMod val="95000"/>
                  </a:srgbClr>
                </a:solidFill>
              </a:rPr>
              <a:t>Sample collection can be performed automatically for fast detection, or manually after SecOps’ explicit approval</a:t>
            </a:r>
          </a:p>
        </p:txBody>
      </p:sp>
      <p:sp>
        <p:nvSpPr>
          <p:cNvPr id="15" name="Rectangle 14"/>
          <p:cNvSpPr/>
          <p:nvPr/>
        </p:nvSpPr>
        <p:spPr>
          <a:xfrm>
            <a:off x="7265817" y="4972749"/>
            <a:ext cx="4083572" cy="1750094"/>
          </a:xfrm>
          <a:prstGeom prst="rect">
            <a:avLst/>
          </a:prstGeom>
        </p:spPr>
        <p:txBody>
          <a:bodyPr wrap="square">
            <a:spAutoFit/>
          </a:bodyPr>
          <a:lstStyle/>
          <a:p>
            <a:pPr algn="ctr" defTabSz="932597">
              <a:lnSpc>
                <a:spcPct val="110000"/>
              </a:lnSpc>
              <a:spcAft>
                <a:spcPts val="612"/>
              </a:spcAft>
              <a:defRPr/>
            </a:pPr>
            <a:r>
              <a:rPr lang="en-US" sz="1632" dirty="0">
                <a:ln w="3175">
                  <a:noFill/>
                </a:ln>
                <a:solidFill>
                  <a:srgbClr val="505050">
                    <a:lumMod val="95000"/>
                  </a:srgbClr>
                </a:solidFill>
              </a:rPr>
              <a:t>All customer data resides in compliant storage (Windows Azure), isolated from data of other customers, and secured by access control with full auditing and logging capabilities. PII data anonymized prior to aggregation and processing</a:t>
            </a:r>
          </a:p>
        </p:txBody>
      </p:sp>
      <p:sp>
        <p:nvSpPr>
          <p:cNvPr id="16" name="Rectangle 15"/>
          <p:cNvSpPr/>
          <p:nvPr/>
        </p:nvSpPr>
        <p:spPr>
          <a:xfrm>
            <a:off x="1175490" y="4963403"/>
            <a:ext cx="3668265" cy="1473801"/>
          </a:xfrm>
          <a:prstGeom prst="rect">
            <a:avLst/>
          </a:prstGeom>
        </p:spPr>
        <p:txBody>
          <a:bodyPr wrap="square">
            <a:spAutoFit/>
          </a:bodyPr>
          <a:lstStyle/>
          <a:p>
            <a:pPr algn="ctr" defTabSz="932597">
              <a:lnSpc>
                <a:spcPct val="110000"/>
              </a:lnSpc>
              <a:spcAft>
                <a:spcPts val="612"/>
              </a:spcAft>
              <a:defRPr/>
            </a:pPr>
            <a:r>
              <a:rPr lang="en-US" sz="1632" dirty="0">
                <a:ln w="3175">
                  <a:noFill/>
                </a:ln>
                <a:solidFill>
                  <a:srgbClr val="505050">
                    <a:lumMod val="95000"/>
                  </a:srgbClr>
                </a:solidFill>
              </a:rPr>
              <a:t>Enterprise data will have geo-affinity to a single Data Center geo-location. Each enterprise can select their preferred data center location from available Azure data center locations</a:t>
            </a:r>
          </a:p>
        </p:txBody>
      </p:sp>
      <p:cxnSp>
        <p:nvCxnSpPr>
          <p:cNvPr id="17" name="Straight Connector 16"/>
          <p:cNvCxnSpPr/>
          <p:nvPr/>
        </p:nvCxnSpPr>
        <p:spPr>
          <a:xfrm>
            <a:off x="6229526" y="1513726"/>
            <a:ext cx="0" cy="2540422"/>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18050" y="4416702"/>
            <a:ext cx="0" cy="2254783"/>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9416876" y="2633036"/>
            <a:ext cx="0" cy="3182478"/>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900679" y="2633036"/>
            <a:ext cx="0" cy="3182478"/>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492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73" y="1056453"/>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8" name="Title 1"/>
          <p:cNvSpPr txBox="1">
            <a:spLocks/>
          </p:cNvSpPr>
          <p:nvPr/>
        </p:nvSpPr>
        <p:spPr>
          <a:xfrm>
            <a:off x="385584" y="161095"/>
            <a:ext cx="11931243" cy="695776"/>
          </a:xfrm>
          <a:prstGeom prst="rect">
            <a:avLst/>
          </a:prstGeom>
        </p:spPr>
        <p:txBody>
          <a:bodyPr vert="horz" lIns="137160" tIns="91440" rIns="137160" bIns="137160" rtlCol="0" anchor="t">
            <a:noAutofit/>
          </a:bodyPr>
          <a:lstStyle>
            <a:lvl1pPr marL="0" algn="l" defTabSz="1109731" rtl="0" eaLnBrk="1" latinLnBrk="0" hangingPunct="1">
              <a:lnSpc>
                <a:spcPct val="90000"/>
              </a:lnSpc>
              <a:spcBef>
                <a:spcPct val="0"/>
              </a:spcBef>
              <a:buNone/>
              <a:defRPr lang="en-US" sz="4896" kern="1200" spc="-102" baseline="0">
                <a:solidFill>
                  <a:schemeClr val="tx1"/>
                </a:solidFill>
                <a:latin typeface="+mj-lt"/>
                <a:ea typeface="Segoe UI Semibold" panose="020B0702040204020203" pitchFamily="34" charset="0"/>
                <a:cs typeface="Segoe UI Semibold" panose="020B0702040204020203" pitchFamily="34" charset="0"/>
              </a:defRPr>
            </a:lvl1pPr>
          </a:lstStyle>
          <a:p>
            <a:r>
              <a:rPr lang="en-US" dirty="0"/>
              <a:t>Compliance principles </a:t>
            </a:r>
          </a:p>
        </p:txBody>
      </p:sp>
      <p:sp>
        <p:nvSpPr>
          <p:cNvPr id="7" name="Rectangle 6"/>
          <p:cNvSpPr/>
          <p:nvPr/>
        </p:nvSpPr>
        <p:spPr>
          <a:xfrm>
            <a:off x="5740400" y="1752220"/>
            <a:ext cx="6091936" cy="4662815"/>
          </a:xfrm>
          <a:prstGeom prst="rect">
            <a:avLst/>
          </a:prstGeom>
        </p:spPr>
        <p:txBody>
          <a:bodyPr wrap="square">
            <a:spAutoFit/>
          </a:bodyPr>
          <a:lstStyle/>
          <a:p>
            <a:pPr marL="291436" indent="-291436">
              <a:lnSpc>
                <a:spcPct val="150000"/>
              </a:lnSpc>
              <a:buFont typeface="Arial" panose="020B0604020202020204" pitchFamily="34" charset="0"/>
              <a:buChar char="•"/>
            </a:pPr>
            <a:r>
              <a:rPr lang="en-US" dirty="0"/>
              <a:t>Data is classified as either </a:t>
            </a:r>
            <a:r>
              <a:rPr lang="en-US" b="1" dirty="0"/>
              <a:t>Customer data</a:t>
            </a:r>
            <a:r>
              <a:rPr lang="en-US" dirty="0"/>
              <a:t> (with or w/o PII) or </a:t>
            </a:r>
            <a:r>
              <a:rPr lang="en-US" b="1" dirty="0"/>
              <a:t>Microsoft data</a:t>
            </a:r>
          </a:p>
          <a:p>
            <a:pPr marL="291436" indent="-291436">
              <a:lnSpc>
                <a:spcPct val="150000"/>
              </a:lnSpc>
              <a:buFont typeface="Arial" panose="020B0604020202020204" pitchFamily="34" charset="0"/>
              <a:buChar char="•"/>
            </a:pPr>
            <a:r>
              <a:rPr lang="en-US" b="1" dirty="0"/>
              <a:t>Customer data</a:t>
            </a:r>
            <a:r>
              <a:rPr lang="en-US" dirty="0"/>
              <a:t> is stored in an </a:t>
            </a:r>
            <a:r>
              <a:rPr lang="en-US" b="1" dirty="0"/>
              <a:t>Azure compliant storage</a:t>
            </a:r>
            <a:r>
              <a:rPr lang="en-US" dirty="0"/>
              <a:t>, located in a </a:t>
            </a:r>
            <a:r>
              <a:rPr lang="en-US" b="1" dirty="0"/>
              <a:t>customer-selected geo-affinity data center </a:t>
            </a:r>
            <a:r>
              <a:rPr lang="en-US" dirty="0"/>
              <a:t>(US and EU in RS1)</a:t>
            </a:r>
          </a:p>
          <a:p>
            <a:pPr marL="291436" indent="-291436">
              <a:lnSpc>
                <a:spcPct val="150000"/>
              </a:lnSpc>
              <a:buFont typeface="Arial" panose="020B0604020202020204" pitchFamily="34" charset="0"/>
              <a:buChar char="•"/>
            </a:pPr>
            <a:r>
              <a:rPr lang="en-US" dirty="0"/>
              <a:t>Each customer data is </a:t>
            </a:r>
            <a:r>
              <a:rPr lang="en-US" b="1" dirty="0"/>
              <a:t>logically isolated</a:t>
            </a:r>
            <a:r>
              <a:rPr lang="en-US" dirty="0"/>
              <a:t> from others</a:t>
            </a:r>
          </a:p>
          <a:p>
            <a:pPr marL="291436" indent="-291436">
              <a:lnSpc>
                <a:spcPct val="150000"/>
              </a:lnSpc>
              <a:buFont typeface="Arial" panose="020B0604020202020204" pitchFamily="34" charset="0"/>
              <a:buChar char="•"/>
            </a:pPr>
            <a:r>
              <a:rPr lang="en-US" dirty="0"/>
              <a:t>Data is </a:t>
            </a:r>
            <a:r>
              <a:rPr lang="en-US" b="1" dirty="0"/>
              <a:t>encrypted at movement</a:t>
            </a:r>
            <a:r>
              <a:rPr lang="en-US" dirty="0"/>
              <a:t> between services boundaries</a:t>
            </a:r>
          </a:p>
          <a:p>
            <a:pPr marL="291436" indent="-291436">
              <a:lnSpc>
                <a:spcPct val="150000"/>
              </a:lnSpc>
              <a:buFont typeface="Arial" panose="020B0604020202020204" pitchFamily="34" charset="0"/>
              <a:buChar char="•"/>
            </a:pPr>
            <a:r>
              <a:rPr lang="en-US" b="1" dirty="0"/>
              <a:t>Retention</a:t>
            </a:r>
            <a:r>
              <a:rPr lang="en-US" dirty="0"/>
              <a:t> </a:t>
            </a:r>
            <a:r>
              <a:rPr lang="en-US" b="1" dirty="0"/>
              <a:t>policy </a:t>
            </a:r>
            <a:r>
              <a:rPr lang="en-US" dirty="0"/>
              <a:t>is enforced on</a:t>
            </a:r>
            <a:r>
              <a:rPr lang="en-US" b="1" dirty="0"/>
              <a:t> customer data</a:t>
            </a:r>
          </a:p>
          <a:p>
            <a:pPr marL="291436" indent="-291436">
              <a:lnSpc>
                <a:spcPct val="150000"/>
              </a:lnSpc>
              <a:buFont typeface="Arial" panose="020B0604020202020204" pitchFamily="34" charset="0"/>
              <a:buChar char="•"/>
            </a:pPr>
            <a:r>
              <a:rPr lang="en-US" dirty="0"/>
              <a:t>All </a:t>
            </a:r>
            <a:r>
              <a:rPr lang="en-US" b="1" dirty="0"/>
              <a:t>user/system actions</a:t>
            </a:r>
            <a:r>
              <a:rPr lang="en-US" dirty="0"/>
              <a:t> are </a:t>
            </a:r>
            <a:r>
              <a:rPr lang="en-US" b="1" dirty="0"/>
              <a:t>audited and logged</a:t>
            </a:r>
            <a:r>
              <a:rPr lang="en-US" dirty="0"/>
              <a:t> on </a:t>
            </a:r>
            <a:r>
              <a:rPr lang="en-US" b="1" dirty="0"/>
              <a:t>customer data</a:t>
            </a:r>
          </a:p>
        </p:txBody>
      </p:sp>
      <p:cxnSp>
        <p:nvCxnSpPr>
          <p:cNvPr id="9" name="Straight Connector 8"/>
          <p:cNvCxnSpPr/>
          <p:nvPr/>
        </p:nvCxnSpPr>
        <p:spPr>
          <a:xfrm>
            <a:off x="5554072" y="1710965"/>
            <a:ext cx="11652" cy="47040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91457" y="1752220"/>
            <a:ext cx="5119687"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Satisfy privacy &amp; regulatory requirements</a:t>
            </a:r>
          </a:p>
          <a:p>
            <a:pPr marL="285750" indent="-285750">
              <a:lnSpc>
                <a:spcPct val="150000"/>
              </a:lnSpc>
              <a:buFont typeface="Arial" panose="020B0604020202020204" pitchFamily="34" charset="0"/>
              <a:buChar char="•"/>
            </a:pPr>
            <a:r>
              <a:rPr lang="en-US" dirty="0"/>
              <a:t>Provide assurance data is appropriately handled</a:t>
            </a:r>
          </a:p>
          <a:p>
            <a:pPr marL="752121" lvl="1" indent="-285750">
              <a:lnSpc>
                <a:spcPct val="150000"/>
              </a:lnSpc>
              <a:buFont typeface="Arial" panose="020B0604020202020204" pitchFamily="34" charset="0"/>
              <a:buChar char="•"/>
            </a:pPr>
            <a:r>
              <a:rPr lang="en-US" dirty="0"/>
              <a:t>RS1 - ISO27001 (certification post GA)</a:t>
            </a:r>
          </a:p>
        </p:txBody>
      </p:sp>
    </p:spTree>
    <p:extLst>
      <p:ext uri="{BB962C8B-B14F-4D97-AF65-F5344CB8AC3E}">
        <p14:creationId xmlns:p14="http://schemas.microsoft.com/office/powerpoint/2010/main" val="3625644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spc="-100" dirty="0">
                <a:solidFill>
                  <a:srgbClr val="525252"/>
                </a:solidFill>
                <a:ea typeface="Segoe UI" pitchFamily="34" charset="0"/>
                <a:cs typeface="Segoe UI Light" panose="020B0502040204020203" pitchFamily="34" charset="0"/>
              </a:rPr>
              <a:t>Market Opportunity - 2013-2019 ($M)</a:t>
            </a:r>
            <a:br>
              <a:rPr lang="en-US" sz="3600" spc="-100" dirty="0">
                <a:solidFill>
                  <a:srgbClr val="525252"/>
                </a:solidFill>
                <a:ea typeface="Segoe UI" pitchFamily="34" charset="0"/>
                <a:cs typeface="Segoe UI Light" panose="020B0502040204020203" pitchFamily="34" charset="0"/>
              </a:rPr>
            </a:br>
            <a:endParaRPr lang="en-US" sz="3600" dirty="0"/>
          </a:p>
        </p:txBody>
      </p:sp>
      <p:sp>
        <p:nvSpPr>
          <p:cNvPr id="8" name="Rectangle 7"/>
          <p:cNvSpPr/>
          <p:nvPr/>
        </p:nvSpPr>
        <p:spPr>
          <a:xfrm>
            <a:off x="4873" y="1221851"/>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 name="Rectangle 2"/>
          <p:cNvSpPr/>
          <p:nvPr/>
        </p:nvSpPr>
        <p:spPr>
          <a:xfrm>
            <a:off x="304394" y="6550648"/>
            <a:ext cx="1151469" cy="369332"/>
          </a:xfrm>
          <a:prstGeom prst="rect">
            <a:avLst/>
          </a:prstGeom>
        </p:spPr>
        <p:txBody>
          <a:bodyPr wrap="none">
            <a:spAutoFit/>
          </a:bodyPr>
          <a:lstStyle/>
          <a:p>
            <a:r>
              <a:rPr lang="en-US" spc="-100" dirty="0">
                <a:solidFill>
                  <a:srgbClr val="525252"/>
                </a:solidFill>
                <a:ea typeface="Segoe UI" pitchFamily="34" charset="0"/>
                <a:cs typeface="Segoe UI Light" panose="020B0502040204020203" pitchFamily="34" charset="0"/>
              </a:rPr>
              <a:t>source IDC</a:t>
            </a:r>
            <a:endParaRPr lang="en-US" dirty="0"/>
          </a:p>
        </p:txBody>
      </p:sp>
      <p:sp>
        <p:nvSpPr>
          <p:cNvPr id="39" name="Rectangle 38"/>
          <p:cNvSpPr/>
          <p:nvPr/>
        </p:nvSpPr>
        <p:spPr>
          <a:xfrm>
            <a:off x="2646" y="1593738"/>
            <a:ext cx="12431184" cy="4875745"/>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239"/>
            <a:endParaRPr lang="en-US" sz="1224" kern="0" dirty="0" err="1">
              <a:solidFill>
                <a:prstClr val="white"/>
              </a:solidFill>
              <a:latin typeface="Calibri" panose="020F0502020204030204"/>
            </a:endParaRPr>
          </a:p>
        </p:txBody>
      </p:sp>
      <p:sp>
        <p:nvSpPr>
          <p:cNvPr id="40" name="Content Placeholder 2"/>
          <p:cNvSpPr txBox="1">
            <a:spLocks/>
          </p:cNvSpPr>
          <p:nvPr/>
        </p:nvSpPr>
        <p:spPr>
          <a:xfrm>
            <a:off x="7861396" y="3381787"/>
            <a:ext cx="3022161" cy="774165"/>
          </a:xfrm>
          <a:prstGeom prst="rect">
            <a:avLst/>
          </a:prstGeom>
        </p:spPr>
        <p:txBody>
          <a:bodyPr>
            <a:noAutofit/>
          </a:bodyPr>
          <a:lst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a:spcBef>
                <a:spcPts val="0"/>
              </a:spcBef>
            </a:pPr>
            <a:endParaRPr lang="en-US" sz="1836"/>
          </a:p>
          <a:p>
            <a:pPr>
              <a:spcBef>
                <a:spcPts val="0"/>
              </a:spcBef>
            </a:pPr>
            <a:endParaRPr lang="en-US" sz="1836" dirty="0"/>
          </a:p>
        </p:txBody>
      </p:sp>
      <p:graphicFrame>
        <p:nvGraphicFramePr>
          <p:cNvPr id="41" name="Object 0"/>
          <p:cNvGraphicFramePr>
            <a:graphicFrameLocks noChangeAspect="1"/>
          </p:cNvGraphicFramePr>
          <p:nvPr>
            <p:extLst/>
          </p:nvPr>
        </p:nvGraphicFramePr>
        <p:xfrm>
          <a:off x="6001836" y="1757063"/>
          <a:ext cx="6009361" cy="4318887"/>
        </p:xfrm>
        <a:graphic>
          <a:graphicData uri="http://schemas.openxmlformats.org/drawingml/2006/chart">
            <c:chart xmlns:c="http://schemas.openxmlformats.org/drawingml/2006/chart" xmlns:r="http://schemas.openxmlformats.org/officeDocument/2006/relationships" r:id="rId3"/>
          </a:graphicData>
        </a:graphic>
      </p:graphicFrame>
      <p:sp>
        <p:nvSpPr>
          <p:cNvPr id="43" name="Rectangle 42"/>
          <p:cNvSpPr/>
          <p:nvPr/>
        </p:nvSpPr>
        <p:spPr>
          <a:xfrm>
            <a:off x="146275" y="1593738"/>
            <a:ext cx="5615499" cy="3011513"/>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239"/>
            <a:endParaRPr lang="en-US" sz="1224" kern="0" dirty="0" err="1">
              <a:solidFill>
                <a:prstClr val="white"/>
              </a:solidFill>
              <a:latin typeface="Calibri" panose="020F0502020204030204"/>
            </a:endParaRPr>
          </a:p>
        </p:txBody>
      </p:sp>
      <p:sp>
        <p:nvSpPr>
          <p:cNvPr id="44" name="TextBox 43"/>
          <p:cNvSpPr txBox="1"/>
          <p:nvPr/>
        </p:nvSpPr>
        <p:spPr>
          <a:xfrm>
            <a:off x="293270" y="1669902"/>
            <a:ext cx="5403338" cy="2862322"/>
          </a:xfrm>
          <a:prstGeom prst="rect">
            <a:avLst/>
          </a:prstGeom>
          <a:noFill/>
        </p:spPr>
        <p:txBody>
          <a:bodyPr wrap="square" rtlCol="0">
            <a:spAutoFit/>
          </a:bodyPr>
          <a:lstStyle/>
          <a:p>
            <a:pPr marL="236387" indent="-236387" defTabSz="932597">
              <a:spcBef>
                <a:spcPts val="1224"/>
              </a:spcBef>
              <a:spcAft>
                <a:spcPts val="1224"/>
              </a:spcAft>
              <a:buFont typeface="Arial" panose="020B0604020202020204" pitchFamily="34" charset="0"/>
              <a:buChar char="•"/>
            </a:pPr>
            <a:r>
              <a:rPr lang="en-US" sz="2000" dirty="0">
                <a:solidFill>
                  <a:srgbClr val="0078D7"/>
                </a:solidFill>
              </a:rPr>
              <a:t>Newly recognized market </a:t>
            </a:r>
            <a:br>
              <a:rPr lang="en-US" sz="2000" dirty="0">
                <a:solidFill>
                  <a:srgbClr val="FF0000"/>
                </a:solidFill>
              </a:rPr>
            </a:br>
            <a:r>
              <a:rPr lang="en-US" sz="2000" dirty="0">
                <a:solidFill>
                  <a:schemeClr val="bg1"/>
                </a:solidFill>
              </a:rPr>
              <a:t>Enterprise Detection &amp; Response (EDR) </a:t>
            </a:r>
            <a:r>
              <a:rPr lang="en-US" sz="2000" i="1" dirty="0">
                <a:solidFill>
                  <a:schemeClr val="bg1"/>
                </a:solidFill>
              </a:rPr>
              <a:t>by Gartner</a:t>
            </a:r>
            <a:br>
              <a:rPr lang="en-US" sz="2000" dirty="0">
                <a:solidFill>
                  <a:schemeClr val="bg1"/>
                </a:solidFill>
              </a:rPr>
            </a:br>
            <a:r>
              <a:rPr lang="en-US" sz="2000" dirty="0">
                <a:solidFill>
                  <a:schemeClr val="bg1"/>
                </a:solidFill>
              </a:rPr>
              <a:t>Specialized Threat Analysis &amp; Protection (STAP) </a:t>
            </a:r>
            <a:r>
              <a:rPr lang="en-US" sz="2000" i="1" dirty="0">
                <a:solidFill>
                  <a:schemeClr val="bg1"/>
                </a:solidFill>
              </a:rPr>
              <a:t>by IDC</a:t>
            </a:r>
            <a:endParaRPr lang="en-US" sz="2000" i="1" dirty="0">
              <a:solidFill>
                <a:srgbClr val="FF0000"/>
              </a:solidFill>
            </a:endParaRPr>
          </a:p>
          <a:p>
            <a:pPr marL="236387" indent="-236387" defTabSz="932597">
              <a:spcBef>
                <a:spcPts val="1224"/>
              </a:spcBef>
              <a:spcAft>
                <a:spcPts val="1224"/>
              </a:spcAft>
              <a:buFont typeface="Arial" panose="020B0604020202020204" pitchFamily="34" charset="0"/>
              <a:buChar char="•"/>
            </a:pPr>
            <a:r>
              <a:rPr lang="en-US" sz="2000" dirty="0">
                <a:solidFill>
                  <a:srgbClr val="0078D7"/>
                </a:solidFill>
              </a:rPr>
              <a:t>Over $3 Billion </a:t>
            </a:r>
            <a:r>
              <a:rPr lang="en-US" sz="2000" dirty="0">
                <a:solidFill>
                  <a:prstClr val="white"/>
                </a:solidFill>
              </a:rPr>
              <a:t>Market in 2019</a:t>
            </a:r>
          </a:p>
          <a:p>
            <a:pPr marL="236387" indent="-236387" defTabSz="932597">
              <a:spcBef>
                <a:spcPts val="1224"/>
              </a:spcBef>
              <a:spcAft>
                <a:spcPts val="1224"/>
              </a:spcAft>
              <a:buFont typeface="Arial" panose="020B0604020202020204" pitchFamily="34" charset="0"/>
              <a:buChar char="•"/>
            </a:pPr>
            <a:r>
              <a:rPr lang="en-US" sz="2000" dirty="0">
                <a:solidFill>
                  <a:srgbClr val="0078D7"/>
                </a:solidFill>
              </a:rPr>
              <a:t>27.6% CAGR </a:t>
            </a:r>
            <a:r>
              <a:rPr lang="en-US" sz="2000" dirty="0">
                <a:solidFill>
                  <a:prstClr val="white"/>
                </a:solidFill>
              </a:rPr>
              <a:t>over the next 5 yrs.</a:t>
            </a:r>
          </a:p>
        </p:txBody>
      </p: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275" y="4681415"/>
            <a:ext cx="1081732" cy="7255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93424" y="5279600"/>
            <a:ext cx="1262798" cy="70969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94148" y="5536251"/>
            <a:ext cx="1641547" cy="477618"/>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46632" y="4810851"/>
            <a:ext cx="1566192" cy="261032"/>
          </a:xfrm>
          <a:prstGeom prst="rect">
            <a:avLst/>
          </a:prstGeom>
        </p:spPr>
      </p:pic>
      <p:pic>
        <p:nvPicPr>
          <p:cNvPr id="17" name="Picture 16" descr="File:FireEye, Inc. logo.svg - Wikipedia, the free encyclopedia"/>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359718" y="4714726"/>
            <a:ext cx="2255203" cy="658942"/>
          </a:xfrm>
          <a:prstGeom prst="rect">
            <a:avLst/>
          </a:prstGeom>
        </p:spPr>
      </p:pic>
      <p:pic>
        <p:nvPicPr>
          <p:cNvPr id="18" name="Picture 17"/>
          <p:cNvPicPr>
            <a:picLocks noChangeAspect="1"/>
          </p:cNvPicPr>
          <p:nvPr/>
        </p:nvPicPr>
        <p:blipFill>
          <a:blip r:embed="rId9"/>
          <a:stretch>
            <a:fillRect/>
          </a:stretch>
        </p:blipFill>
        <p:spPr>
          <a:xfrm>
            <a:off x="1006585" y="5562701"/>
            <a:ext cx="1348312" cy="424718"/>
          </a:xfrm>
          <a:prstGeom prst="rect">
            <a:avLst/>
          </a:prstGeom>
        </p:spPr>
      </p:pic>
    </p:spTree>
    <p:extLst>
      <p:ext uri="{BB962C8B-B14F-4D97-AF65-F5344CB8AC3E}">
        <p14:creationId xmlns:p14="http://schemas.microsoft.com/office/powerpoint/2010/main" val="10673984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Endpoint Detection &amp; Response (EDR)</a:t>
            </a:r>
          </a:p>
        </p:txBody>
      </p:sp>
      <p:sp>
        <p:nvSpPr>
          <p:cNvPr id="8" name="Rectangle 7"/>
          <p:cNvSpPr/>
          <p:nvPr/>
        </p:nvSpPr>
        <p:spPr>
          <a:xfrm>
            <a:off x="4873" y="1221851"/>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26" name="Content Placeholder 2"/>
          <p:cNvSpPr txBox="1">
            <a:spLocks/>
          </p:cNvSpPr>
          <p:nvPr/>
        </p:nvSpPr>
        <p:spPr>
          <a:xfrm>
            <a:off x="305332" y="1512533"/>
            <a:ext cx="3817173" cy="5230341"/>
          </a:xfrm>
          <a:prstGeom prst="rect">
            <a:avLst/>
          </a:prstGeom>
          <a:noFill/>
        </p:spPr>
        <p:txBody>
          <a:bodyPr vert="horz" lIns="137160" tIns="91440" rIns="137160" bIns="137160" rtlCol="0">
            <a:noAutofit/>
          </a:bodyPr>
          <a:lst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sz="2040" b="1" dirty="0"/>
              <a:t>Definition:</a:t>
            </a:r>
            <a:r>
              <a:rPr lang="en-US" sz="2040" dirty="0"/>
              <a:t> solutions that have the following capabilities:</a:t>
            </a:r>
          </a:p>
          <a:p>
            <a:pPr marL="294675" indent="-294675">
              <a:buClr>
                <a:schemeClr val="tx1"/>
              </a:buClr>
              <a:buFont typeface="+mj-lt"/>
              <a:buAutoNum type="arabicPeriod"/>
            </a:pPr>
            <a:r>
              <a:rPr lang="en-US" sz="1836" dirty="0"/>
              <a:t>Contain the incident </a:t>
            </a:r>
            <a:br>
              <a:rPr lang="en-US" sz="1836" dirty="0"/>
            </a:br>
            <a:r>
              <a:rPr lang="en-US" sz="1836" dirty="0"/>
              <a:t>at the endpoint</a:t>
            </a:r>
          </a:p>
          <a:p>
            <a:pPr marL="294675" indent="-294675">
              <a:buClr>
                <a:schemeClr val="tx1"/>
              </a:buClr>
              <a:buFont typeface="+mj-lt"/>
              <a:buAutoNum type="arabicPeriod"/>
            </a:pPr>
            <a:r>
              <a:rPr lang="en-US" sz="1836" dirty="0"/>
              <a:t>Detect security incidents </a:t>
            </a:r>
          </a:p>
          <a:p>
            <a:pPr marL="294675" indent="-294675">
              <a:buClr>
                <a:schemeClr val="tx1"/>
              </a:buClr>
              <a:buFont typeface="+mj-lt"/>
              <a:buAutoNum type="arabicPeriod"/>
            </a:pPr>
            <a:r>
              <a:rPr lang="en-US" sz="1836" dirty="0"/>
              <a:t>Investigate security incidents</a:t>
            </a:r>
          </a:p>
          <a:p>
            <a:pPr marL="294675" indent="-294675">
              <a:buClr>
                <a:schemeClr val="tx1"/>
              </a:buClr>
              <a:buFont typeface="+mj-lt"/>
              <a:buAutoNum type="arabicPeriod"/>
            </a:pPr>
            <a:r>
              <a:rPr lang="en-US" sz="1836" dirty="0"/>
              <a:t>Remediate endpoints to a </a:t>
            </a:r>
            <a:br>
              <a:rPr lang="en-US" sz="1836" dirty="0"/>
            </a:br>
            <a:r>
              <a:rPr lang="en-US" sz="1836" dirty="0"/>
              <a:t>pre-infection state</a:t>
            </a:r>
          </a:p>
          <a:p>
            <a:endParaRPr lang="en-US" sz="2040" dirty="0"/>
          </a:p>
          <a:p>
            <a:endParaRPr lang="en-US" sz="2040" dirty="0"/>
          </a:p>
        </p:txBody>
      </p:sp>
      <p:pic>
        <p:nvPicPr>
          <p:cNvPr id="27" name="Picture 2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58266" y="1512533"/>
            <a:ext cx="8178210" cy="5427764"/>
          </a:xfrm>
          <a:prstGeom prst="rect">
            <a:avLst/>
          </a:prstGeom>
        </p:spPr>
      </p:pic>
      <p:sp>
        <p:nvSpPr>
          <p:cNvPr id="28" name="Rectangle 27"/>
          <p:cNvSpPr/>
          <p:nvPr/>
        </p:nvSpPr>
        <p:spPr>
          <a:xfrm>
            <a:off x="4358609" y="4221245"/>
            <a:ext cx="7791369" cy="18061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cxnSp>
        <p:nvCxnSpPr>
          <p:cNvPr id="29" name="Straight Arrow Connector 28"/>
          <p:cNvCxnSpPr/>
          <p:nvPr/>
        </p:nvCxnSpPr>
        <p:spPr>
          <a:xfrm flipV="1">
            <a:off x="3514542" y="5360667"/>
            <a:ext cx="743723" cy="35415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32130" y="5799046"/>
            <a:ext cx="3490376" cy="862647"/>
          </a:xfrm>
          <a:prstGeom prst="rect">
            <a:avLst/>
          </a:prstGeom>
        </p:spPr>
        <p:txBody>
          <a:bodyPr wrap="square">
            <a:spAutoFit/>
          </a:bodyPr>
          <a:lstStyle/>
          <a:p>
            <a:pPr defTabSz="932597">
              <a:defRPr/>
            </a:pPr>
            <a:r>
              <a:rPr lang="en-US" sz="1632" dirty="0">
                <a:solidFill>
                  <a:srgbClr val="505050"/>
                </a:solidFill>
                <a:latin typeface="Segoe UI"/>
              </a:rPr>
              <a:t>EDR delivers on the bottom half of Gartner's Adaptive Security Architecture</a:t>
            </a:r>
          </a:p>
        </p:txBody>
      </p:sp>
      <p:pic>
        <p:nvPicPr>
          <p:cNvPr id="31" name="Picture 3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790" y="262879"/>
            <a:ext cx="1704838" cy="958972"/>
          </a:xfrm>
          <a:prstGeom prst="rect">
            <a:avLst/>
          </a:prstGeom>
        </p:spPr>
      </p:pic>
    </p:spTree>
    <p:extLst>
      <p:ext uri="{BB962C8B-B14F-4D97-AF65-F5344CB8AC3E}">
        <p14:creationId xmlns:p14="http://schemas.microsoft.com/office/powerpoint/2010/main" val="11710443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2573358056"/>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kern="1200" baseline="0" dirty="0">
                          <a:solidFill>
                            <a:schemeClr val="dk1"/>
                          </a:solidFill>
                          <a:latin typeface="+mn-lt"/>
                          <a:ea typeface="+mn-ea"/>
                          <a:cs typeface="+mn-cs"/>
                        </a:rPr>
                        <a:t>Module 1 – Introduction</a:t>
                      </a:r>
                    </a:p>
                  </a:txBody>
                  <a:tcPr anchor="ctr"/>
                </a:tc>
                <a:tc>
                  <a:txBody>
                    <a:bodyPr/>
                    <a:lstStyle/>
                    <a:p>
                      <a:pPr algn="l"/>
                      <a:r>
                        <a:rPr lang="en-US" sz="1100" dirty="0"/>
                        <a:t>Module 1 – Base System Setup</a:t>
                      </a:r>
                      <a:endParaRPr lang="en-US" sz="1100" dirty="0">
                        <a:latin typeface="+mn-lt"/>
                        <a:cs typeface="Segoe UI Light" panose="020B0502040204020203" pitchFamily="34" charset="0"/>
                      </a:endParaRP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dirty="0"/>
                        <a:t>Module 1 – Windows for SMB Partners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algn="l"/>
                      <a:r>
                        <a:rPr lang="en-US" sz="1100" dirty="0"/>
                        <a:t>Module 2 – Windows Ent.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kern="1200" dirty="0">
                          <a:solidFill>
                            <a:srgbClr val="0078D7"/>
                          </a:solidFill>
                          <a:latin typeface="Segoe UI Semibold" panose="020B0702040204020203" pitchFamily="34" charset="0"/>
                          <a:ea typeface="+mn-ea"/>
                          <a:cs typeface="Segoe UI Semibold" panose="020B0702040204020203" pitchFamily="34" charset="0"/>
                        </a:rPr>
                        <a:t>Module 3 – Advanced </a:t>
                      </a:r>
                      <a:r>
                        <a:rPr lang="en-US" sz="1100" kern="1200">
                          <a:solidFill>
                            <a:srgbClr val="0078D7"/>
                          </a:solidFill>
                          <a:latin typeface="Segoe UI Semibold" panose="020B0702040204020203" pitchFamily="34" charset="0"/>
                          <a:ea typeface="+mn-ea"/>
                          <a:cs typeface="Segoe UI Semibold" panose="020B0702040204020203" pitchFamily="34" charset="0"/>
                        </a:rPr>
                        <a:t>Threat Protection</a:t>
                      </a:r>
                      <a:endParaRPr lang="en-US" sz="1100" kern="1200" dirty="0">
                        <a:solidFill>
                          <a:srgbClr val="0078D7"/>
                        </a:solidFill>
                        <a:latin typeface="Segoe UI Semibold" panose="020B0702040204020203" pitchFamily="34" charset="0"/>
                        <a:ea typeface="+mn-ea"/>
                        <a:cs typeface="Segoe UI Semibold" panose="020B0702040204020203" pitchFamily="34" charset="0"/>
                      </a:endParaRPr>
                    </a:p>
                  </a:txBody>
                  <a:tcPr anchor="ctr"/>
                </a:tc>
                <a:tc gridSpan="3">
                  <a:txBody>
                    <a:bodyPr/>
                    <a:lstStyle/>
                    <a:p>
                      <a:pPr algn="l"/>
                      <a:r>
                        <a:rPr lang="en-US" sz="1100" dirty="0"/>
                        <a:t>Module 3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4 – Advanced management options I</a:t>
                      </a:r>
                    </a:p>
                  </a:txBody>
                  <a:tcPr anchor="ctr"/>
                </a:tc>
                <a:tc>
                  <a:txBody>
                    <a:bodyPr/>
                    <a:lstStyle/>
                    <a:p>
                      <a:pPr algn="l"/>
                      <a:r>
                        <a:rPr lang="en-US" sz="1100" dirty="0"/>
                        <a:t>Module 4 – Information </a:t>
                      </a:r>
                      <a:r>
                        <a:rPr lang="en-US" sz="1100"/>
                        <a:t>Security (AIP/WIP)</a:t>
                      </a:r>
                      <a:endParaRPr lang="en-US" sz="1100" dirty="0">
                        <a:latin typeface="+mn-lt"/>
                        <a:cs typeface="Segoe UI Light" panose="020B0502040204020203" pitchFamily="34" charset="0"/>
                      </a:endParaRPr>
                    </a:p>
                  </a:txBody>
                  <a:tcPr anchor="ctr"/>
                </a:tc>
                <a:tc gridSpan="3">
                  <a:txBody>
                    <a:bodyPr/>
                    <a:lstStyle/>
                    <a:p>
                      <a:pPr algn="l"/>
                      <a:r>
                        <a:rPr lang="en-US" sz="1100" dirty="0"/>
                        <a:t>Module 4 – Managing Updates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chemeClr val="dk1"/>
                          </a:solidFill>
                          <a:latin typeface="+mn-lt"/>
                          <a:ea typeface="+mn-ea"/>
                          <a:cs typeface="+mn-cs"/>
                        </a:rPr>
                        <a:t>Module 5 - Advanced management options II</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30120698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Market Opportunity – Windows Defender ATP</a:t>
            </a:r>
          </a:p>
        </p:txBody>
      </p:sp>
      <p:sp>
        <p:nvSpPr>
          <p:cNvPr id="8" name="Rectangle 7"/>
          <p:cNvSpPr/>
          <p:nvPr/>
        </p:nvSpPr>
        <p:spPr>
          <a:xfrm>
            <a:off x="4873" y="1221851"/>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9" name="Text Placeholder 1"/>
          <p:cNvSpPr txBox="1">
            <a:spLocks/>
          </p:cNvSpPr>
          <p:nvPr/>
        </p:nvSpPr>
        <p:spPr>
          <a:xfrm>
            <a:off x="167039" y="1541344"/>
            <a:ext cx="11937323" cy="828705"/>
          </a:xfrm>
          <a:prstGeom prst="rect">
            <a:avLst/>
          </a:prstGeom>
          <a:ln>
            <a:noFill/>
          </a:ln>
        </p:spPr>
        <p:txBody>
          <a:bodyPr vert="horz" wrap="square" lIns="149217" tIns="93260" rIns="149217" bIns="93260" rtlCol="0">
            <a:spAutoFit/>
          </a:bodyPr>
          <a:lstStyle>
            <a:lvl1pPr marL="252057" marR="0" indent="-252057" algn="l" defTabSz="685635" rtl="0" eaLnBrk="1" fontAlgn="auto" latinLnBrk="0" hangingPunct="1">
              <a:lnSpc>
                <a:spcPct val="100000"/>
              </a:lnSpc>
              <a:spcBef>
                <a:spcPts val="441"/>
              </a:spcBef>
              <a:spcAft>
                <a:spcPts val="0"/>
              </a:spcAft>
              <a:buClr>
                <a:schemeClr val="tx2"/>
              </a:buClr>
              <a:buSzPct val="90000"/>
              <a:buFont typeface="Arial" pitchFamily="34" charset="0"/>
              <a:buChar char="•"/>
              <a:tabLst/>
              <a:defRPr sz="2352" kern="1200" spc="0" baseline="0">
                <a:gradFill>
                  <a:gsLst>
                    <a:gs pos="1250">
                      <a:schemeClr val="tx1"/>
                    </a:gs>
                    <a:gs pos="100000">
                      <a:schemeClr val="tx1"/>
                    </a:gs>
                  </a:gsLst>
                  <a:lin ang="5400000" scaled="0"/>
                </a:gradFill>
                <a:latin typeface="+mj-lt"/>
                <a:ea typeface="+mn-ea"/>
                <a:cs typeface="+mn-cs"/>
              </a:defRPr>
            </a:lvl1pPr>
            <a:lvl2pPr marL="429431" marR="0" indent="-177374" algn="l" defTabSz="685635" rtl="0" eaLnBrk="1" fontAlgn="auto" latinLnBrk="0" hangingPunct="1">
              <a:lnSpc>
                <a:spcPct val="100000"/>
              </a:lnSpc>
              <a:spcBef>
                <a:spcPts val="441"/>
              </a:spcBef>
              <a:spcAft>
                <a:spcPts val="0"/>
              </a:spcAft>
              <a:buClr>
                <a:schemeClr val="tx2"/>
              </a:buClr>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2pPr>
            <a:lvl3pPr marL="588134" marR="0" indent="-168038" algn="l" defTabSz="685635" rtl="0" eaLnBrk="1" fontAlgn="auto" latinLnBrk="0" hangingPunct="1">
              <a:lnSpc>
                <a:spcPct val="100000"/>
              </a:lnSpc>
              <a:spcBef>
                <a:spcPts val="441"/>
              </a:spcBef>
              <a:spcAft>
                <a:spcPts val="0"/>
              </a:spcAft>
              <a:buClr>
                <a:schemeClr val="tx2"/>
              </a:buClr>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3pPr>
            <a:lvl4pPr marL="756172" marR="0" indent="-168038" algn="l" defTabSz="685635" rtl="0" eaLnBrk="1" fontAlgn="auto" latinLnBrk="0" hangingPunct="1">
              <a:lnSpc>
                <a:spcPct val="100000"/>
              </a:lnSpc>
              <a:spcBef>
                <a:spcPts val="441"/>
              </a:spcBef>
              <a:spcAft>
                <a:spcPts val="0"/>
              </a:spcAft>
              <a:buClr>
                <a:schemeClr val="tx2"/>
              </a:buClr>
              <a:buSzPct val="90000"/>
              <a:buFont typeface="Arial" pitchFamily="34" charset="0"/>
              <a:buChar char="•"/>
              <a:tabLst/>
              <a:defRPr sz="1176" kern="1200" spc="0" baseline="0">
                <a:gradFill>
                  <a:gsLst>
                    <a:gs pos="1250">
                      <a:schemeClr val="tx1"/>
                    </a:gs>
                    <a:gs pos="100000">
                      <a:schemeClr val="tx1"/>
                    </a:gs>
                  </a:gsLst>
                  <a:lin ang="5400000" scaled="0"/>
                </a:gradFill>
                <a:latin typeface="+mn-lt"/>
                <a:ea typeface="+mn-ea"/>
                <a:cs typeface="+mn-cs"/>
              </a:defRPr>
            </a:lvl4pPr>
            <a:lvl5pPr marL="924210" marR="0" indent="-168038" algn="l" defTabSz="685635" rtl="0" eaLnBrk="1" fontAlgn="auto" latinLnBrk="0" hangingPunct="1">
              <a:lnSpc>
                <a:spcPct val="100000"/>
              </a:lnSpc>
              <a:spcBef>
                <a:spcPts val="441"/>
              </a:spcBef>
              <a:spcAft>
                <a:spcPts val="0"/>
              </a:spcAft>
              <a:buClr>
                <a:schemeClr val="tx2"/>
              </a:buClr>
              <a:buSzPct val="90000"/>
              <a:buFont typeface="Arial" pitchFamily="34" charset="0"/>
              <a:buChar char="•"/>
              <a:tabLst/>
              <a:defRPr sz="1029" kern="1200" spc="0" baseline="0">
                <a:gradFill>
                  <a:gsLst>
                    <a:gs pos="1250">
                      <a:schemeClr val="tx1"/>
                    </a:gs>
                    <a:gs pos="100000">
                      <a:schemeClr val="tx1"/>
                    </a:gs>
                  </a:gsLst>
                  <a:lin ang="5400000" scaled="0"/>
                </a:gradFill>
                <a:latin typeface="+mn-lt"/>
                <a:ea typeface="+mn-ea"/>
                <a:cs typeface="+mn-cs"/>
              </a:defRPr>
            </a:lvl5pPr>
            <a:lvl6pPr marL="1885497"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315"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133"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951"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9pPr>
          </a:lstStyle>
          <a:p>
            <a:pPr>
              <a:buFont typeface="Wingdings" panose="05000000000000000000" pitchFamily="2" charset="2"/>
              <a:buChar char="Ø"/>
            </a:pPr>
            <a:r>
              <a:rPr lang="en-US" sz="2040" dirty="0"/>
              <a:t>Worldwide Specialized Threat Analysis and Protection market is forecasted to more than double from 2015 to 2019, to over $3 billion/year</a:t>
            </a:r>
          </a:p>
        </p:txBody>
      </p:sp>
      <p:sp>
        <p:nvSpPr>
          <p:cNvPr id="40" name="TextBox 39"/>
          <p:cNvSpPr txBox="1"/>
          <p:nvPr/>
        </p:nvSpPr>
        <p:spPr>
          <a:xfrm>
            <a:off x="167040" y="2531117"/>
            <a:ext cx="9150617" cy="881023"/>
          </a:xfrm>
          <a:prstGeom prst="rect">
            <a:avLst/>
          </a:prstGeom>
          <a:ln>
            <a:noFill/>
          </a:ln>
        </p:spPr>
        <p:txBody>
          <a:bodyPr vert="horz" wrap="square" lIns="149217" tIns="93260" rIns="149217" bIns="93260" rtlCol="0">
            <a:spAutoFit/>
          </a:bodyPr>
          <a:lstStyle>
            <a:defPPr>
              <a:defRPr lang="en-US"/>
            </a:defPPr>
            <a:lvl1pPr marL="252057" marR="0" indent="-252057" defTabSz="685635" fontAlgn="auto">
              <a:lnSpc>
                <a:spcPct val="100000"/>
              </a:lnSpc>
              <a:spcBef>
                <a:spcPts val="441"/>
              </a:spcBef>
              <a:spcAft>
                <a:spcPts val="0"/>
              </a:spcAft>
              <a:buClr>
                <a:schemeClr val="tx2"/>
              </a:buClr>
              <a:buSzPct val="90000"/>
              <a:buFont typeface="Wingdings" panose="05000000000000000000" pitchFamily="2" charset="2"/>
              <a:buChar char="Ø"/>
              <a:tabLst/>
              <a:defRPr sz="2000" spc="0" baseline="0">
                <a:gradFill>
                  <a:gsLst>
                    <a:gs pos="1250">
                      <a:schemeClr val="tx1"/>
                    </a:gs>
                    <a:gs pos="100000">
                      <a:schemeClr val="tx1"/>
                    </a:gs>
                  </a:gsLst>
                  <a:lin ang="5400000" scaled="0"/>
                </a:gradFill>
                <a:latin typeface="+mj-lt"/>
              </a:defRPr>
            </a:lvl1pPr>
            <a:lvl2pPr marL="429431" marR="0" indent="-177374" defTabSz="685635" fontAlgn="auto">
              <a:lnSpc>
                <a:spcPct val="100000"/>
              </a:lnSpc>
              <a:spcBef>
                <a:spcPts val="441"/>
              </a:spcBef>
              <a:spcAft>
                <a:spcPts val="0"/>
              </a:spcAft>
              <a:buClr>
                <a:schemeClr val="tx2"/>
              </a:buClr>
              <a:buSzPct val="90000"/>
              <a:buFont typeface="Arial" pitchFamily="34" charset="0"/>
              <a:buChar char="•"/>
              <a:tabLst/>
              <a:defRPr sz="1470" spc="0" baseline="0">
                <a:gradFill>
                  <a:gsLst>
                    <a:gs pos="1250">
                      <a:schemeClr val="tx1"/>
                    </a:gs>
                    <a:gs pos="100000">
                      <a:schemeClr val="tx1"/>
                    </a:gs>
                  </a:gsLst>
                  <a:lin ang="5400000" scaled="0"/>
                </a:gradFill>
              </a:defRPr>
            </a:lvl2pPr>
            <a:lvl3pPr marL="588134" marR="0" indent="-168038" defTabSz="685635" fontAlgn="auto">
              <a:lnSpc>
                <a:spcPct val="100000"/>
              </a:lnSpc>
              <a:spcBef>
                <a:spcPts val="441"/>
              </a:spcBef>
              <a:spcAft>
                <a:spcPts val="0"/>
              </a:spcAft>
              <a:buClr>
                <a:schemeClr val="tx2"/>
              </a:buClr>
              <a:buSzPct val="90000"/>
              <a:buFont typeface="Arial" pitchFamily="34" charset="0"/>
              <a:buChar char="•"/>
              <a:tabLst/>
              <a:defRPr sz="1323" spc="0" baseline="0">
                <a:gradFill>
                  <a:gsLst>
                    <a:gs pos="1250">
                      <a:schemeClr val="tx1"/>
                    </a:gs>
                    <a:gs pos="100000">
                      <a:schemeClr val="tx1"/>
                    </a:gs>
                  </a:gsLst>
                  <a:lin ang="5400000" scaled="0"/>
                </a:gradFill>
              </a:defRPr>
            </a:lvl3pPr>
            <a:lvl4pPr marL="756172" marR="0" indent="-168038" defTabSz="685635" fontAlgn="auto">
              <a:lnSpc>
                <a:spcPct val="100000"/>
              </a:lnSpc>
              <a:spcBef>
                <a:spcPts val="441"/>
              </a:spcBef>
              <a:spcAft>
                <a:spcPts val="0"/>
              </a:spcAft>
              <a:buClr>
                <a:schemeClr val="tx2"/>
              </a:buClr>
              <a:buSzPct val="90000"/>
              <a:buFont typeface="Arial" pitchFamily="34" charset="0"/>
              <a:buChar char="•"/>
              <a:tabLst/>
              <a:defRPr sz="1176" spc="0" baseline="0">
                <a:gradFill>
                  <a:gsLst>
                    <a:gs pos="1250">
                      <a:schemeClr val="tx1"/>
                    </a:gs>
                    <a:gs pos="100000">
                      <a:schemeClr val="tx1"/>
                    </a:gs>
                  </a:gsLst>
                  <a:lin ang="5400000" scaled="0"/>
                </a:gradFill>
              </a:defRPr>
            </a:lvl4pPr>
            <a:lvl5pPr marL="924210" marR="0" indent="-168038" defTabSz="685635" fontAlgn="auto">
              <a:lnSpc>
                <a:spcPct val="100000"/>
              </a:lnSpc>
              <a:spcBef>
                <a:spcPts val="441"/>
              </a:spcBef>
              <a:spcAft>
                <a:spcPts val="0"/>
              </a:spcAft>
              <a:buClr>
                <a:schemeClr val="tx2"/>
              </a:buClr>
              <a:buSzPct val="90000"/>
              <a:buFont typeface="Arial" pitchFamily="34" charset="0"/>
              <a:buChar char="•"/>
              <a:tabLst/>
              <a:defRPr sz="1029" spc="0" baseline="0">
                <a:gradFill>
                  <a:gsLst>
                    <a:gs pos="1250">
                      <a:schemeClr val="tx1"/>
                    </a:gs>
                    <a:gs pos="100000">
                      <a:schemeClr val="tx1"/>
                    </a:gs>
                  </a:gsLst>
                  <a:lin ang="5400000" scaled="0"/>
                </a:gradFill>
              </a:defRPr>
            </a:lvl5pPr>
            <a:lvl6pPr marL="1885497" indent="-171410" defTabSz="685635">
              <a:spcBef>
                <a:spcPct val="20000"/>
              </a:spcBef>
              <a:buFont typeface="Arial" pitchFamily="34" charset="0"/>
              <a:buChar char="•"/>
              <a:defRPr sz="1470"/>
            </a:lvl6pPr>
            <a:lvl7pPr marL="2228315" indent="-171410" defTabSz="685635">
              <a:spcBef>
                <a:spcPct val="20000"/>
              </a:spcBef>
              <a:buFont typeface="Arial" pitchFamily="34" charset="0"/>
              <a:buChar char="•"/>
              <a:defRPr sz="1470"/>
            </a:lvl7pPr>
            <a:lvl8pPr marL="2571133" indent="-171410" defTabSz="685635">
              <a:spcBef>
                <a:spcPct val="20000"/>
              </a:spcBef>
              <a:buFont typeface="Arial" pitchFamily="34" charset="0"/>
              <a:buChar char="•"/>
              <a:defRPr sz="1470"/>
            </a:lvl8pPr>
            <a:lvl9pPr marL="2913951" indent="-171410" defTabSz="685635">
              <a:spcBef>
                <a:spcPct val="20000"/>
              </a:spcBef>
              <a:buFont typeface="Arial" pitchFamily="34" charset="0"/>
              <a:buChar char="•"/>
              <a:defRPr sz="1470"/>
            </a:lvl9pPr>
          </a:lstStyle>
          <a:p>
            <a:r>
              <a:rPr lang="en-US" sz="2040" dirty="0"/>
              <a:t>Microsoft is making significant and sustained investments in the security space</a:t>
            </a:r>
          </a:p>
          <a:p>
            <a:endParaRPr lang="en-US" sz="2040" dirty="0"/>
          </a:p>
        </p:txBody>
      </p:sp>
      <p:sp>
        <p:nvSpPr>
          <p:cNvPr id="41" name="TextBox 40"/>
          <p:cNvSpPr txBox="1"/>
          <p:nvPr/>
        </p:nvSpPr>
        <p:spPr>
          <a:xfrm>
            <a:off x="167039" y="3288389"/>
            <a:ext cx="11937323" cy="828705"/>
          </a:xfrm>
          <a:prstGeom prst="rect">
            <a:avLst/>
          </a:prstGeom>
          <a:ln>
            <a:noFill/>
          </a:ln>
        </p:spPr>
        <p:txBody>
          <a:bodyPr vert="horz" wrap="square" lIns="149217" tIns="93260" rIns="149217" bIns="93260" rtlCol="0">
            <a:spAutoFit/>
          </a:bodyPr>
          <a:lstStyle>
            <a:defPPr>
              <a:defRPr lang="en-US"/>
            </a:defPPr>
            <a:lvl1pPr marL="252057" marR="0" indent="-252057" defTabSz="685635" fontAlgn="auto">
              <a:lnSpc>
                <a:spcPct val="100000"/>
              </a:lnSpc>
              <a:spcBef>
                <a:spcPts val="441"/>
              </a:spcBef>
              <a:spcAft>
                <a:spcPts val="0"/>
              </a:spcAft>
              <a:buClr>
                <a:schemeClr val="tx2"/>
              </a:buClr>
              <a:buSzPct val="90000"/>
              <a:buFont typeface="Wingdings" panose="05000000000000000000" pitchFamily="2" charset="2"/>
              <a:buChar char="Ø"/>
              <a:tabLst/>
              <a:defRPr sz="2000" spc="0" baseline="0">
                <a:gradFill>
                  <a:gsLst>
                    <a:gs pos="1250">
                      <a:schemeClr val="tx1"/>
                    </a:gs>
                    <a:gs pos="100000">
                      <a:schemeClr val="tx1"/>
                    </a:gs>
                  </a:gsLst>
                  <a:lin ang="5400000" scaled="0"/>
                </a:gradFill>
                <a:latin typeface="+mj-lt"/>
              </a:defRPr>
            </a:lvl1pPr>
            <a:lvl2pPr marL="429431" marR="0" indent="-177374" defTabSz="685635" fontAlgn="auto">
              <a:lnSpc>
                <a:spcPct val="100000"/>
              </a:lnSpc>
              <a:spcBef>
                <a:spcPts val="441"/>
              </a:spcBef>
              <a:spcAft>
                <a:spcPts val="0"/>
              </a:spcAft>
              <a:buClr>
                <a:schemeClr val="tx2"/>
              </a:buClr>
              <a:buSzPct val="90000"/>
              <a:buFont typeface="Arial" pitchFamily="34" charset="0"/>
              <a:buChar char="•"/>
              <a:tabLst/>
              <a:defRPr sz="1470" spc="0" baseline="0">
                <a:gradFill>
                  <a:gsLst>
                    <a:gs pos="1250">
                      <a:schemeClr val="tx1"/>
                    </a:gs>
                    <a:gs pos="100000">
                      <a:schemeClr val="tx1"/>
                    </a:gs>
                  </a:gsLst>
                  <a:lin ang="5400000" scaled="0"/>
                </a:gradFill>
              </a:defRPr>
            </a:lvl2pPr>
            <a:lvl3pPr marL="588134" marR="0" indent="-168038" defTabSz="685635" fontAlgn="auto">
              <a:lnSpc>
                <a:spcPct val="100000"/>
              </a:lnSpc>
              <a:spcBef>
                <a:spcPts val="441"/>
              </a:spcBef>
              <a:spcAft>
                <a:spcPts val="0"/>
              </a:spcAft>
              <a:buClr>
                <a:schemeClr val="tx2"/>
              </a:buClr>
              <a:buSzPct val="90000"/>
              <a:buFont typeface="Arial" pitchFamily="34" charset="0"/>
              <a:buChar char="•"/>
              <a:tabLst/>
              <a:defRPr sz="1323" spc="0" baseline="0">
                <a:gradFill>
                  <a:gsLst>
                    <a:gs pos="1250">
                      <a:schemeClr val="tx1"/>
                    </a:gs>
                    <a:gs pos="100000">
                      <a:schemeClr val="tx1"/>
                    </a:gs>
                  </a:gsLst>
                  <a:lin ang="5400000" scaled="0"/>
                </a:gradFill>
              </a:defRPr>
            </a:lvl3pPr>
            <a:lvl4pPr marL="756172" marR="0" indent="-168038" defTabSz="685635" fontAlgn="auto">
              <a:lnSpc>
                <a:spcPct val="100000"/>
              </a:lnSpc>
              <a:spcBef>
                <a:spcPts val="441"/>
              </a:spcBef>
              <a:spcAft>
                <a:spcPts val="0"/>
              </a:spcAft>
              <a:buClr>
                <a:schemeClr val="tx2"/>
              </a:buClr>
              <a:buSzPct val="90000"/>
              <a:buFont typeface="Arial" pitchFamily="34" charset="0"/>
              <a:buChar char="•"/>
              <a:tabLst/>
              <a:defRPr sz="1176" spc="0" baseline="0">
                <a:gradFill>
                  <a:gsLst>
                    <a:gs pos="1250">
                      <a:schemeClr val="tx1"/>
                    </a:gs>
                    <a:gs pos="100000">
                      <a:schemeClr val="tx1"/>
                    </a:gs>
                  </a:gsLst>
                  <a:lin ang="5400000" scaled="0"/>
                </a:gradFill>
              </a:defRPr>
            </a:lvl4pPr>
            <a:lvl5pPr marL="924210" marR="0" indent="-168038" defTabSz="685635" fontAlgn="auto">
              <a:lnSpc>
                <a:spcPct val="100000"/>
              </a:lnSpc>
              <a:spcBef>
                <a:spcPts val="441"/>
              </a:spcBef>
              <a:spcAft>
                <a:spcPts val="0"/>
              </a:spcAft>
              <a:buClr>
                <a:schemeClr val="tx2"/>
              </a:buClr>
              <a:buSzPct val="90000"/>
              <a:buFont typeface="Arial" pitchFamily="34" charset="0"/>
              <a:buChar char="•"/>
              <a:tabLst/>
              <a:defRPr sz="1029" spc="0" baseline="0">
                <a:gradFill>
                  <a:gsLst>
                    <a:gs pos="1250">
                      <a:schemeClr val="tx1"/>
                    </a:gs>
                    <a:gs pos="100000">
                      <a:schemeClr val="tx1"/>
                    </a:gs>
                  </a:gsLst>
                  <a:lin ang="5400000" scaled="0"/>
                </a:gradFill>
              </a:defRPr>
            </a:lvl5pPr>
            <a:lvl6pPr marL="1885497" indent="-171410" defTabSz="685635">
              <a:spcBef>
                <a:spcPct val="20000"/>
              </a:spcBef>
              <a:buFont typeface="Arial" pitchFamily="34" charset="0"/>
              <a:buChar char="•"/>
              <a:defRPr sz="1470"/>
            </a:lvl6pPr>
            <a:lvl7pPr marL="2228315" indent="-171410" defTabSz="685635">
              <a:spcBef>
                <a:spcPct val="20000"/>
              </a:spcBef>
              <a:buFont typeface="Arial" pitchFamily="34" charset="0"/>
              <a:buChar char="•"/>
              <a:defRPr sz="1470"/>
            </a:lvl7pPr>
            <a:lvl8pPr marL="2571133" indent="-171410" defTabSz="685635">
              <a:spcBef>
                <a:spcPct val="20000"/>
              </a:spcBef>
              <a:buFont typeface="Arial" pitchFamily="34" charset="0"/>
              <a:buChar char="•"/>
              <a:defRPr sz="1470"/>
            </a:lvl8pPr>
            <a:lvl9pPr marL="2913951" indent="-171410" defTabSz="685635">
              <a:spcBef>
                <a:spcPct val="20000"/>
              </a:spcBef>
              <a:buFont typeface="Arial" pitchFamily="34" charset="0"/>
              <a:buChar char="•"/>
              <a:defRPr sz="1470"/>
            </a:lvl9pPr>
          </a:lstStyle>
          <a:p>
            <a:r>
              <a:rPr lang="en-US" sz="2040" dirty="0"/>
              <a:t>Windows Defender ATP will deliver security capabilities above and beyond those found in Windows Enterprise.</a:t>
            </a:r>
          </a:p>
        </p:txBody>
      </p:sp>
      <p:sp>
        <p:nvSpPr>
          <p:cNvPr id="42" name="TextBox 41"/>
          <p:cNvSpPr txBox="1"/>
          <p:nvPr/>
        </p:nvSpPr>
        <p:spPr>
          <a:xfrm>
            <a:off x="167039" y="4270727"/>
            <a:ext cx="11937323" cy="1315381"/>
          </a:xfrm>
          <a:prstGeom prst="rect">
            <a:avLst/>
          </a:prstGeom>
          <a:ln>
            <a:noFill/>
          </a:ln>
        </p:spPr>
        <p:txBody>
          <a:bodyPr vert="horz" wrap="square" lIns="149217" tIns="93260" rIns="149217" bIns="93260" rtlCol="0">
            <a:spAutoFit/>
          </a:bodyPr>
          <a:lstStyle>
            <a:defPPr>
              <a:defRPr lang="en-US"/>
            </a:defPPr>
            <a:lvl1pPr marL="252057" marR="0" indent="-252057" defTabSz="685635" fontAlgn="auto">
              <a:lnSpc>
                <a:spcPct val="100000"/>
              </a:lnSpc>
              <a:spcBef>
                <a:spcPts val="441"/>
              </a:spcBef>
              <a:spcAft>
                <a:spcPts val="0"/>
              </a:spcAft>
              <a:buClr>
                <a:schemeClr val="tx2"/>
              </a:buClr>
              <a:buSzPct val="90000"/>
              <a:buFont typeface="Wingdings" panose="05000000000000000000" pitchFamily="2" charset="2"/>
              <a:buChar char="Ø"/>
              <a:tabLst/>
              <a:defRPr sz="2000" spc="0" baseline="0">
                <a:gradFill>
                  <a:gsLst>
                    <a:gs pos="1250">
                      <a:schemeClr val="tx1"/>
                    </a:gs>
                    <a:gs pos="100000">
                      <a:schemeClr val="tx1"/>
                    </a:gs>
                  </a:gsLst>
                  <a:lin ang="5400000" scaled="0"/>
                </a:gradFill>
                <a:latin typeface="+mj-lt"/>
              </a:defRPr>
            </a:lvl1pPr>
            <a:lvl2pPr marL="429431" marR="0" indent="-177374" defTabSz="685635" fontAlgn="auto">
              <a:lnSpc>
                <a:spcPct val="100000"/>
              </a:lnSpc>
              <a:spcBef>
                <a:spcPts val="441"/>
              </a:spcBef>
              <a:spcAft>
                <a:spcPts val="0"/>
              </a:spcAft>
              <a:buClr>
                <a:schemeClr val="tx2"/>
              </a:buClr>
              <a:buSzPct val="90000"/>
              <a:buFont typeface="Arial" pitchFamily="34" charset="0"/>
              <a:buChar char="•"/>
              <a:tabLst/>
              <a:defRPr sz="1470" spc="0" baseline="0">
                <a:gradFill>
                  <a:gsLst>
                    <a:gs pos="1250">
                      <a:schemeClr val="tx1"/>
                    </a:gs>
                    <a:gs pos="100000">
                      <a:schemeClr val="tx1"/>
                    </a:gs>
                  </a:gsLst>
                  <a:lin ang="5400000" scaled="0"/>
                </a:gradFill>
              </a:defRPr>
            </a:lvl2pPr>
            <a:lvl3pPr marL="588134" marR="0" indent="-168038" defTabSz="685635" fontAlgn="auto">
              <a:lnSpc>
                <a:spcPct val="100000"/>
              </a:lnSpc>
              <a:spcBef>
                <a:spcPts val="441"/>
              </a:spcBef>
              <a:spcAft>
                <a:spcPts val="0"/>
              </a:spcAft>
              <a:buClr>
                <a:schemeClr val="tx2"/>
              </a:buClr>
              <a:buSzPct val="90000"/>
              <a:buFont typeface="Arial" pitchFamily="34" charset="0"/>
              <a:buChar char="•"/>
              <a:tabLst/>
              <a:defRPr sz="1323" spc="0" baseline="0">
                <a:gradFill>
                  <a:gsLst>
                    <a:gs pos="1250">
                      <a:schemeClr val="tx1"/>
                    </a:gs>
                    <a:gs pos="100000">
                      <a:schemeClr val="tx1"/>
                    </a:gs>
                  </a:gsLst>
                  <a:lin ang="5400000" scaled="0"/>
                </a:gradFill>
              </a:defRPr>
            </a:lvl3pPr>
            <a:lvl4pPr marL="756172" marR="0" indent="-168038" defTabSz="685635" fontAlgn="auto">
              <a:lnSpc>
                <a:spcPct val="100000"/>
              </a:lnSpc>
              <a:spcBef>
                <a:spcPts val="441"/>
              </a:spcBef>
              <a:spcAft>
                <a:spcPts val="0"/>
              </a:spcAft>
              <a:buClr>
                <a:schemeClr val="tx2"/>
              </a:buClr>
              <a:buSzPct val="90000"/>
              <a:buFont typeface="Arial" pitchFamily="34" charset="0"/>
              <a:buChar char="•"/>
              <a:tabLst/>
              <a:defRPr sz="1176" spc="0" baseline="0">
                <a:gradFill>
                  <a:gsLst>
                    <a:gs pos="1250">
                      <a:schemeClr val="tx1"/>
                    </a:gs>
                    <a:gs pos="100000">
                      <a:schemeClr val="tx1"/>
                    </a:gs>
                  </a:gsLst>
                  <a:lin ang="5400000" scaled="0"/>
                </a:gradFill>
              </a:defRPr>
            </a:lvl4pPr>
            <a:lvl5pPr marL="924210" marR="0" indent="-168038" defTabSz="685635" fontAlgn="auto">
              <a:lnSpc>
                <a:spcPct val="100000"/>
              </a:lnSpc>
              <a:spcBef>
                <a:spcPts val="441"/>
              </a:spcBef>
              <a:spcAft>
                <a:spcPts val="0"/>
              </a:spcAft>
              <a:buClr>
                <a:schemeClr val="tx2"/>
              </a:buClr>
              <a:buSzPct val="90000"/>
              <a:buFont typeface="Arial" pitchFamily="34" charset="0"/>
              <a:buChar char="•"/>
              <a:tabLst/>
              <a:defRPr sz="1029" spc="0" baseline="0">
                <a:gradFill>
                  <a:gsLst>
                    <a:gs pos="1250">
                      <a:schemeClr val="tx1"/>
                    </a:gs>
                    <a:gs pos="100000">
                      <a:schemeClr val="tx1"/>
                    </a:gs>
                  </a:gsLst>
                  <a:lin ang="5400000" scaled="0"/>
                </a:gradFill>
              </a:defRPr>
            </a:lvl5pPr>
            <a:lvl6pPr marL="1885497" indent="-171410" defTabSz="685635">
              <a:spcBef>
                <a:spcPct val="20000"/>
              </a:spcBef>
              <a:buFont typeface="Arial" pitchFamily="34" charset="0"/>
              <a:buChar char="•"/>
              <a:defRPr sz="1470"/>
            </a:lvl6pPr>
            <a:lvl7pPr marL="2228315" indent="-171410" defTabSz="685635">
              <a:spcBef>
                <a:spcPct val="20000"/>
              </a:spcBef>
              <a:buFont typeface="Arial" pitchFamily="34" charset="0"/>
              <a:buChar char="•"/>
              <a:defRPr sz="1470"/>
            </a:lvl7pPr>
            <a:lvl8pPr marL="2571133" indent="-171410" defTabSz="685635">
              <a:spcBef>
                <a:spcPct val="20000"/>
              </a:spcBef>
              <a:buFont typeface="Arial" pitchFamily="34" charset="0"/>
              <a:buChar char="•"/>
              <a:defRPr sz="1470"/>
            </a:lvl8pPr>
            <a:lvl9pPr marL="2913951" indent="-171410" defTabSz="685635">
              <a:spcBef>
                <a:spcPct val="20000"/>
              </a:spcBef>
              <a:buFont typeface="Arial" pitchFamily="34" charset="0"/>
              <a:buChar char="•"/>
              <a:defRPr sz="1470"/>
            </a:lvl9pPr>
          </a:lstStyle>
          <a:p>
            <a:r>
              <a:rPr lang="en-US" sz="2040" dirty="0"/>
              <a:t>Windows Defender ATP will be offered to VL customers as an add-on to Windows Enterprise</a:t>
            </a:r>
          </a:p>
          <a:p>
            <a:pPr lvl="2"/>
            <a:r>
              <a:rPr lang="en-US" sz="1428" dirty="0"/>
              <a:t>This allows Microsoft to target the customers who want &amp; value the ATP capabilities without raising prices on the base Enterprise VL offer</a:t>
            </a:r>
          </a:p>
          <a:p>
            <a:pPr lvl="2"/>
            <a:r>
              <a:rPr lang="en-US" sz="1428" dirty="0"/>
              <a:t>Windows Defender ATP will be available for both device and user-based license options</a:t>
            </a:r>
          </a:p>
          <a:p>
            <a:pPr lvl="2"/>
            <a:r>
              <a:rPr lang="en-US" sz="1428" dirty="0"/>
              <a:t>Windows Defender ATP will be offered as a Windows license or a combined bundle with other similar Microsoft products (e.g. Office E5)</a:t>
            </a:r>
          </a:p>
        </p:txBody>
      </p:sp>
    </p:spTree>
    <p:extLst>
      <p:ext uri="{BB962C8B-B14F-4D97-AF65-F5344CB8AC3E}">
        <p14:creationId xmlns:p14="http://schemas.microsoft.com/office/powerpoint/2010/main" val="2855283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356" y="4876244"/>
            <a:ext cx="12435840" cy="2166369"/>
          </a:xfrm>
          <a:prstGeom prst="rect">
            <a:avLst/>
          </a:prstGeom>
          <a:noFill/>
          <a:ln>
            <a:noFill/>
          </a:ln>
        </p:spPr>
      </p:pic>
      <p:pic>
        <p:nvPicPr>
          <p:cNvPr id="96" name="Picture 9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90" y="0"/>
            <a:ext cx="12435840" cy="2166369"/>
          </a:xfrm>
          <a:prstGeom prst="rect">
            <a:avLst/>
          </a:prstGeom>
          <a:noFill/>
          <a:ln>
            <a:noFill/>
          </a:ln>
        </p:spPr>
      </p:pic>
      <p:sp>
        <p:nvSpPr>
          <p:cNvPr id="5" name="Rectangle 4"/>
          <p:cNvSpPr/>
          <p:nvPr/>
        </p:nvSpPr>
        <p:spPr>
          <a:xfrm>
            <a:off x="882" y="0"/>
            <a:ext cx="12434711" cy="1593197"/>
          </a:xfrm>
          <a:prstGeom prst="rect">
            <a:avLst/>
          </a:pr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 name="Title 1"/>
          <p:cNvSpPr txBox="1">
            <a:spLocks/>
          </p:cNvSpPr>
          <p:nvPr/>
        </p:nvSpPr>
        <p:spPr>
          <a:xfrm>
            <a:off x="1322441" y="329482"/>
            <a:ext cx="9791594" cy="917444"/>
          </a:xfrm>
          <a:prstGeom prst="rect">
            <a:avLst/>
          </a:prstGeom>
        </p:spPr>
        <p:txBody>
          <a:bodyPr vert="horz" wrap="square" lIns="146283" tIns="91427" rIns="146283" bIns="91427"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3264" dirty="0">
                <a:solidFill>
                  <a:srgbClr val="FFFFFF"/>
                </a:solidFill>
                <a:ea typeface="Segoe UI" pitchFamily="34" charset="0"/>
                <a:cs typeface="Segoe UI Light" panose="020B0502040204020203" pitchFamily="34" charset="0"/>
              </a:rPr>
              <a:t>The Windows 10 Defense Stack</a:t>
            </a:r>
          </a:p>
        </p:txBody>
      </p:sp>
      <p:sp>
        <p:nvSpPr>
          <p:cNvPr id="6" name="Rectangle 5"/>
          <p:cNvSpPr/>
          <p:nvPr/>
        </p:nvSpPr>
        <p:spPr>
          <a:xfrm>
            <a:off x="882" y="5850542"/>
            <a:ext cx="12434711" cy="1143983"/>
          </a:xfrm>
          <a:prstGeom prst="rect">
            <a:avLst/>
          </a:pr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5" name="Rectangle 34"/>
          <p:cNvSpPr/>
          <p:nvPr/>
        </p:nvSpPr>
        <p:spPr>
          <a:xfrm>
            <a:off x="882" y="1593197"/>
            <a:ext cx="12434711" cy="48771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5" name="Rectangle 44"/>
          <p:cNvSpPr/>
          <p:nvPr/>
        </p:nvSpPr>
        <p:spPr>
          <a:xfrm>
            <a:off x="882" y="1593197"/>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6" name="Rectangle 45"/>
          <p:cNvSpPr/>
          <p:nvPr/>
        </p:nvSpPr>
        <p:spPr>
          <a:xfrm>
            <a:off x="882" y="6472075"/>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99" name="Right Arrow 98"/>
          <p:cNvSpPr/>
          <p:nvPr/>
        </p:nvSpPr>
        <p:spPr>
          <a:xfrm>
            <a:off x="-3356" y="1915735"/>
            <a:ext cx="12439831" cy="345781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00" name="Rectangle 99"/>
          <p:cNvSpPr/>
          <p:nvPr/>
        </p:nvSpPr>
        <p:spPr>
          <a:xfrm>
            <a:off x="1295964" y="2984611"/>
            <a:ext cx="1487557"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Device Health attestation </a:t>
            </a:r>
          </a:p>
          <a:p>
            <a:pPr lvl="0" algn="ctr" defTabSz="914010">
              <a:defRPr/>
            </a:pPr>
            <a:r>
              <a:rPr lang="en-US" sz="1224" dirty="0">
                <a:solidFill>
                  <a:prstClr val="black"/>
                </a:solidFill>
                <a:latin typeface="Calibri" panose="020F0502020204030204"/>
              </a:rPr>
              <a:t>Device Guard</a:t>
            </a:r>
          </a:p>
          <a:p>
            <a:pPr lvl="0" algn="ctr" defTabSz="914010">
              <a:defRPr/>
            </a:pPr>
            <a:r>
              <a:rPr lang="en-US" sz="1224" dirty="0">
                <a:solidFill>
                  <a:prstClr val="black"/>
                </a:solidFill>
                <a:latin typeface="Calibri" panose="020F0502020204030204"/>
              </a:rPr>
              <a:t>Device Control</a:t>
            </a:r>
          </a:p>
          <a:p>
            <a:pPr lvl="0" algn="ctr" defTabSz="914010">
              <a:defRPr/>
            </a:pPr>
            <a:r>
              <a:rPr lang="en-US" sz="1224" dirty="0">
                <a:solidFill>
                  <a:prstClr val="black"/>
                </a:solidFill>
                <a:latin typeface="Calibri" panose="020F0502020204030204"/>
              </a:rPr>
              <a:t>Security policies</a:t>
            </a:r>
          </a:p>
        </p:txBody>
      </p:sp>
      <p:sp>
        <p:nvSpPr>
          <p:cNvPr id="101" name="Rectangle 100"/>
          <p:cNvSpPr/>
          <p:nvPr/>
        </p:nvSpPr>
        <p:spPr>
          <a:xfrm>
            <a:off x="3001446" y="2984611"/>
            <a:ext cx="1445510"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Built-in 2FA</a:t>
            </a:r>
          </a:p>
          <a:p>
            <a:pPr lvl="0" algn="ctr" defTabSz="914010">
              <a:defRPr/>
            </a:pPr>
            <a:r>
              <a:rPr lang="en-US" sz="1224" dirty="0">
                <a:solidFill>
                  <a:prstClr val="black"/>
                </a:solidFill>
                <a:latin typeface="Calibri" panose="020F0502020204030204"/>
              </a:rPr>
              <a:t>Account lockdown</a:t>
            </a:r>
          </a:p>
          <a:p>
            <a:pPr lvl="0" algn="ctr" defTabSz="914010">
              <a:defRPr/>
            </a:pPr>
            <a:r>
              <a:rPr lang="en-US" sz="1224" dirty="0">
                <a:solidFill>
                  <a:prstClr val="black"/>
                </a:solidFill>
                <a:latin typeface="Calibri" panose="020F0502020204030204"/>
              </a:rPr>
              <a:t>Credential Guard Microsoft Passport</a:t>
            </a:r>
          </a:p>
          <a:p>
            <a:pPr lvl="0" algn="ctr" defTabSz="914010">
              <a:defRPr/>
            </a:pPr>
            <a:r>
              <a:rPr lang="en-US" sz="1224" dirty="0">
                <a:solidFill>
                  <a:prstClr val="black"/>
                </a:solidFill>
                <a:latin typeface="Calibri" panose="020F0502020204030204"/>
              </a:rPr>
              <a:t>Windows Hello ;)</a:t>
            </a:r>
          </a:p>
        </p:txBody>
      </p:sp>
      <p:sp>
        <p:nvSpPr>
          <p:cNvPr id="102" name="Rectangle 101"/>
          <p:cNvSpPr/>
          <p:nvPr/>
        </p:nvSpPr>
        <p:spPr>
          <a:xfrm>
            <a:off x="4660659" y="2984611"/>
            <a:ext cx="1460878"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Device protection / Drive encryption</a:t>
            </a:r>
          </a:p>
          <a:p>
            <a:pPr lvl="0" algn="ctr" defTabSz="914010">
              <a:defRPr/>
            </a:pPr>
            <a:r>
              <a:rPr lang="en-US" sz="1224" dirty="0">
                <a:solidFill>
                  <a:prstClr val="black"/>
                </a:solidFill>
                <a:latin typeface="Calibri" panose="020F0502020204030204"/>
              </a:rPr>
              <a:t>Enterprise Data Protection</a:t>
            </a:r>
          </a:p>
          <a:p>
            <a:pPr lvl="0" algn="ctr" defTabSz="914010">
              <a:defRPr/>
            </a:pPr>
            <a:r>
              <a:rPr lang="en-US" sz="1224" dirty="0">
                <a:solidFill>
                  <a:prstClr val="black"/>
                </a:solidFill>
                <a:latin typeface="Calibri" panose="020F0502020204030204"/>
              </a:rPr>
              <a:t>Conditional access</a:t>
            </a:r>
          </a:p>
        </p:txBody>
      </p:sp>
      <p:sp>
        <p:nvSpPr>
          <p:cNvPr id="103" name="Rectangle 102"/>
          <p:cNvSpPr/>
          <p:nvPr/>
        </p:nvSpPr>
        <p:spPr>
          <a:xfrm>
            <a:off x="6335240" y="2984611"/>
            <a:ext cx="1460878"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SmartScreen</a:t>
            </a:r>
          </a:p>
          <a:p>
            <a:pPr lvl="0" algn="ctr" defTabSz="914010">
              <a:defRPr/>
            </a:pPr>
            <a:r>
              <a:rPr lang="en-US" sz="1224" dirty="0">
                <a:solidFill>
                  <a:prstClr val="black"/>
                </a:solidFill>
                <a:latin typeface="Calibri" panose="020F0502020204030204"/>
              </a:rPr>
              <a:t>AppLocker</a:t>
            </a:r>
          </a:p>
          <a:p>
            <a:pPr lvl="0" algn="ctr" defTabSz="914010">
              <a:defRPr/>
            </a:pPr>
            <a:r>
              <a:rPr lang="en-US" sz="1224" dirty="0">
                <a:solidFill>
                  <a:prstClr val="black"/>
                </a:solidFill>
                <a:latin typeface="Calibri" panose="020F0502020204030204"/>
              </a:rPr>
              <a:t>Device Guard</a:t>
            </a:r>
          </a:p>
          <a:p>
            <a:pPr lvl="0" algn="ctr" defTabSz="914010">
              <a:defRPr/>
            </a:pPr>
            <a:r>
              <a:rPr lang="en-US" sz="1224" dirty="0">
                <a:solidFill>
                  <a:prstClr val="black"/>
                </a:solidFill>
                <a:latin typeface="Calibri" panose="020F0502020204030204"/>
              </a:rPr>
              <a:t>Windows Defender</a:t>
            </a:r>
          </a:p>
          <a:p>
            <a:pPr lvl="0" algn="ctr" defTabSz="914010">
              <a:defRPr/>
            </a:pPr>
            <a:r>
              <a:rPr lang="en-US" sz="1224" dirty="0">
                <a:solidFill>
                  <a:prstClr val="black"/>
                </a:solidFill>
                <a:latin typeface="Calibri" panose="020F0502020204030204"/>
              </a:rPr>
              <a:t>Network/Firewall</a:t>
            </a:r>
          </a:p>
        </p:txBody>
      </p:sp>
      <p:sp>
        <p:nvSpPr>
          <p:cNvPr id="106" name="TextBox 105"/>
          <p:cNvSpPr txBox="1"/>
          <p:nvPr/>
        </p:nvSpPr>
        <p:spPr>
          <a:xfrm>
            <a:off x="1295964" y="5203373"/>
            <a:ext cx="1487212"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Device protection</a:t>
            </a:r>
          </a:p>
        </p:txBody>
      </p:sp>
      <p:sp>
        <p:nvSpPr>
          <p:cNvPr id="107" name="TextBox 106"/>
          <p:cNvSpPr txBox="1"/>
          <p:nvPr/>
        </p:nvSpPr>
        <p:spPr>
          <a:xfrm>
            <a:off x="3001447" y="5236529"/>
            <a:ext cx="1445510"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endParaRPr kumimoji="0" lang="en-US" sz="1200" b="0" i="0" u="none" strike="noStrike" kern="1200" cap="none" spc="0" normalizeH="0" baseline="0" noProof="0" dirty="0">
              <a:ln>
                <a:noFill/>
              </a:ln>
              <a:effectLst/>
              <a:uLnTx/>
              <a:uFillTx/>
              <a:latin typeface="Segoe UI Light"/>
              <a:ea typeface="Segoe UI" pitchFamily="34" charset="0"/>
              <a:cs typeface="Segoe UI Light" panose="020B0502040204020203" pitchFamily="34" charset="0"/>
            </a:endParaRPr>
          </a:p>
        </p:txBody>
      </p:sp>
      <p:sp>
        <p:nvSpPr>
          <p:cNvPr id="108" name="TextBox 107"/>
          <p:cNvSpPr txBox="1"/>
          <p:nvPr/>
        </p:nvSpPr>
        <p:spPr>
          <a:xfrm>
            <a:off x="4660659" y="5236529"/>
            <a:ext cx="1460878" cy="384201"/>
          </a:xfrm>
          <a:prstGeom prst="rect">
            <a:avLst/>
          </a:prstGeom>
        </p:spPr>
        <p:txBody>
          <a:bodyPr vert="horz" wrap="square" lIns="93260" tIns="93260" rIns="93260" bIns="93260" rtlCol="0" anchor="t">
            <a:noAutofit/>
          </a:bodyPr>
          <a:lstStyle/>
          <a:p>
            <a:pPr lvl="0" algn="ctr" defTabSz="951026">
              <a:lnSpc>
                <a:spcPct val="90000"/>
              </a:lnSpc>
              <a:spcAft>
                <a:spcPts val="612"/>
              </a:spcAft>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Information protection</a:t>
            </a:r>
          </a:p>
          <a:p>
            <a:pPr marL="0" marR="0" lvl="0" indent="0" algn="ctr" defTabSz="951026" rtl="0" eaLnBrk="1" fontAlgn="auto" latinLnBrk="0" hangingPunct="1">
              <a:lnSpc>
                <a:spcPct val="90000"/>
              </a:lnSpc>
              <a:spcBef>
                <a:spcPts val="0"/>
              </a:spcBef>
              <a:spcAft>
                <a:spcPts val="612"/>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09" name="TextBox 108"/>
          <p:cNvSpPr txBox="1"/>
          <p:nvPr/>
        </p:nvSpPr>
        <p:spPr>
          <a:xfrm>
            <a:off x="6335239" y="5236529"/>
            <a:ext cx="1460878" cy="384201"/>
          </a:xfrm>
          <a:prstGeom prst="rect">
            <a:avLst/>
          </a:prstGeom>
        </p:spPr>
        <p:txBody>
          <a:bodyPr vert="horz" wrap="square" lIns="93260" tIns="93260" rIns="93260" bIns="93260" rtlCol="0" anchor="t">
            <a:noAutofit/>
          </a:bodyPr>
          <a:lstStyle/>
          <a:p>
            <a:pPr algn="ctr" defTabSz="951026">
              <a:lnSpc>
                <a:spcPct val="90000"/>
              </a:lnSpc>
              <a:spcAft>
                <a:spcPts val="612"/>
              </a:spcAft>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Threat resistance</a:t>
            </a:r>
          </a:p>
        </p:txBody>
      </p:sp>
      <p:sp>
        <p:nvSpPr>
          <p:cNvPr id="113" name="Left Brace 112"/>
          <p:cNvSpPr/>
          <p:nvPr/>
        </p:nvSpPr>
        <p:spPr>
          <a:xfrm rot="5400000">
            <a:off x="4336422" y="-530165"/>
            <a:ext cx="419237" cy="6500153"/>
          </a:xfrm>
          <a:prstGeom prst="leftBrace">
            <a:avLst/>
          </a:prstGeom>
          <a:ln w="38100">
            <a:solidFill>
              <a:srgbClr val="D83B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TextBox 113"/>
          <p:cNvSpPr txBox="1"/>
          <p:nvPr/>
        </p:nvSpPr>
        <p:spPr>
          <a:xfrm>
            <a:off x="4088840" y="1695691"/>
            <a:ext cx="914400" cy="914400"/>
          </a:xfrm>
          <a:prstGeom prst="rect">
            <a:avLst/>
          </a:prstGeom>
        </p:spPr>
        <p:txBody>
          <a:bodyPr vert="horz" wrap="none" lIns="93260" tIns="93260" rIns="93260" bIns="93260" rtlCol="0" anchor="ctr">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Semibold" panose="020B0702040204020203" pitchFamily="34" charset="0"/>
                <a:ea typeface="Segoe UI" pitchFamily="34" charset="0"/>
                <a:cs typeface="Segoe UI Semibold" panose="020B0702040204020203" pitchFamily="34" charset="0"/>
              </a:rPr>
              <a:t>Pre breach</a:t>
            </a:r>
          </a:p>
        </p:txBody>
      </p:sp>
      <p:sp>
        <p:nvSpPr>
          <p:cNvPr id="116" name="TextBox 115"/>
          <p:cNvSpPr txBox="1"/>
          <p:nvPr/>
        </p:nvSpPr>
        <p:spPr>
          <a:xfrm>
            <a:off x="2967406" y="5211813"/>
            <a:ext cx="1460878"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Identity</a:t>
            </a:r>
            <a:r>
              <a:rPr kumimoji="0" lang="en-US" sz="1200" b="1" i="0" u="none" strike="noStrike" kern="1200" cap="none" spc="0" normalizeH="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 protection</a:t>
            </a:r>
            <a:endPar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8" name="TextBox 117"/>
          <p:cNvSpPr txBox="1"/>
          <p:nvPr/>
        </p:nvSpPr>
        <p:spPr>
          <a:xfrm>
            <a:off x="8425845" y="5108807"/>
            <a:ext cx="2105696" cy="606420"/>
          </a:xfrm>
          <a:prstGeom prst="rect">
            <a:avLst/>
          </a:prstGeom>
        </p:spPr>
        <p:txBody>
          <a:bodyPr vert="horz" wrap="square" lIns="93260" tIns="93260" rIns="93260" bIns="93260" rtlCol="0" anchor="ctr">
            <a:noAutofit/>
          </a:bodyPr>
          <a:lstStyle/>
          <a:p>
            <a:pPr lvl="0" algn="ctr" defTabSz="914010">
              <a:defRPr/>
            </a:pPr>
            <a:endPar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37075650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356" y="4876244"/>
            <a:ext cx="12435840" cy="2166369"/>
          </a:xfrm>
          <a:prstGeom prst="rect">
            <a:avLst/>
          </a:prstGeom>
          <a:noFill/>
          <a:ln>
            <a:noFill/>
          </a:ln>
        </p:spPr>
      </p:pic>
      <p:pic>
        <p:nvPicPr>
          <p:cNvPr id="96" name="Picture 9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90" y="0"/>
            <a:ext cx="12435840" cy="2166369"/>
          </a:xfrm>
          <a:prstGeom prst="rect">
            <a:avLst/>
          </a:prstGeom>
          <a:noFill/>
          <a:ln>
            <a:noFill/>
          </a:ln>
        </p:spPr>
      </p:pic>
      <p:sp>
        <p:nvSpPr>
          <p:cNvPr id="5" name="Rectangle 4"/>
          <p:cNvSpPr/>
          <p:nvPr/>
        </p:nvSpPr>
        <p:spPr>
          <a:xfrm>
            <a:off x="882" y="0"/>
            <a:ext cx="12434711" cy="1593197"/>
          </a:xfrm>
          <a:prstGeom prst="rect">
            <a:avLst/>
          </a:pr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 name="Title 1"/>
          <p:cNvSpPr txBox="1">
            <a:spLocks/>
          </p:cNvSpPr>
          <p:nvPr/>
        </p:nvSpPr>
        <p:spPr>
          <a:xfrm>
            <a:off x="1322441" y="329482"/>
            <a:ext cx="9791594" cy="917444"/>
          </a:xfrm>
          <a:prstGeom prst="rect">
            <a:avLst/>
          </a:prstGeom>
        </p:spPr>
        <p:txBody>
          <a:bodyPr vert="horz" wrap="square" lIns="146283" tIns="91427" rIns="146283" bIns="91427"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3264" dirty="0">
                <a:solidFill>
                  <a:srgbClr val="FFFFFF"/>
                </a:solidFill>
                <a:ea typeface="Segoe UI" pitchFamily="34" charset="0"/>
                <a:cs typeface="Segoe UI Light" panose="020B0502040204020203" pitchFamily="34" charset="0"/>
              </a:rPr>
              <a:t>The Windows 10 Defense Stack</a:t>
            </a:r>
          </a:p>
        </p:txBody>
      </p:sp>
      <p:sp>
        <p:nvSpPr>
          <p:cNvPr id="6" name="Rectangle 5"/>
          <p:cNvSpPr/>
          <p:nvPr/>
        </p:nvSpPr>
        <p:spPr>
          <a:xfrm>
            <a:off x="882" y="5850542"/>
            <a:ext cx="12434711" cy="1143983"/>
          </a:xfrm>
          <a:prstGeom prst="rect">
            <a:avLst/>
          </a:pr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5" name="Rectangle 34"/>
          <p:cNvSpPr/>
          <p:nvPr/>
        </p:nvSpPr>
        <p:spPr>
          <a:xfrm>
            <a:off x="882" y="1593197"/>
            <a:ext cx="12434711" cy="48771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5" name="Rectangle 44"/>
          <p:cNvSpPr/>
          <p:nvPr/>
        </p:nvSpPr>
        <p:spPr>
          <a:xfrm>
            <a:off x="882" y="1593197"/>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6" name="Rectangle 45"/>
          <p:cNvSpPr/>
          <p:nvPr/>
        </p:nvSpPr>
        <p:spPr>
          <a:xfrm>
            <a:off x="882" y="6472075"/>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99" name="Right Arrow 98"/>
          <p:cNvSpPr/>
          <p:nvPr/>
        </p:nvSpPr>
        <p:spPr>
          <a:xfrm>
            <a:off x="-3356" y="1915735"/>
            <a:ext cx="12439831" cy="345781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00" name="Rectangle 99"/>
          <p:cNvSpPr/>
          <p:nvPr/>
        </p:nvSpPr>
        <p:spPr>
          <a:xfrm>
            <a:off x="1295964" y="2984611"/>
            <a:ext cx="1487557"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Device Health attestation </a:t>
            </a:r>
          </a:p>
          <a:p>
            <a:pPr lvl="0" algn="ctr" defTabSz="914010">
              <a:defRPr/>
            </a:pPr>
            <a:r>
              <a:rPr lang="en-US" sz="1224" dirty="0">
                <a:solidFill>
                  <a:prstClr val="black"/>
                </a:solidFill>
                <a:latin typeface="Calibri" panose="020F0502020204030204"/>
              </a:rPr>
              <a:t>Device Guard</a:t>
            </a:r>
          </a:p>
          <a:p>
            <a:pPr lvl="0" algn="ctr" defTabSz="914010">
              <a:defRPr/>
            </a:pPr>
            <a:r>
              <a:rPr lang="en-US" sz="1224" dirty="0">
                <a:solidFill>
                  <a:prstClr val="black"/>
                </a:solidFill>
                <a:latin typeface="Calibri" panose="020F0502020204030204"/>
              </a:rPr>
              <a:t>Device Control</a:t>
            </a:r>
          </a:p>
          <a:p>
            <a:pPr lvl="0" algn="ctr" defTabSz="914010">
              <a:defRPr/>
            </a:pPr>
            <a:r>
              <a:rPr lang="en-US" sz="1224" dirty="0">
                <a:solidFill>
                  <a:prstClr val="black"/>
                </a:solidFill>
                <a:latin typeface="Calibri" panose="020F0502020204030204"/>
              </a:rPr>
              <a:t>Security policies</a:t>
            </a:r>
          </a:p>
        </p:txBody>
      </p:sp>
      <p:sp>
        <p:nvSpPr>
          <p:cNvPr id="101" name="Rectangle 100"/>
          <p:cNvSpPr/>
          <p:nvPr/>
        </p:nvSpPr>
        <p:spPr>
          <a:xfrm>
            <a:off x="3001446" y="2984611"/>
            <a:ext cx="1445510"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Built-in 2FA</a:t>
            </a:r>
          </a:p>
          <a:p>
            <a:pPr lvl="0" algn="ctr" defTabSz="914010">
              <a:defRPr/>
            </a:pPr>
            <a:r>
              <a:rPr lang="en-US" sz="1224" dirty="0">
                <a:solidFill>
                  <a:prstClr val="black"/>
                </a:solidFill>
                <a:latin typeface="Calibri" panose="020F0502020204030204"/>
              </a:rPr>
              <a:t>Account lockdown</a:t>
            </a:r>
          </a:p>
          <a:p>
            <a:pPr lvl="0" algn="ctr" defTabSz="914010">
              <a:defRPr/>
            </a:pPr>
            <a:r>
              <a:rPr lang="en-US" sz="1224" dirty="0">
                <a:solidFill>
                  <a:prstClr val="black"/>
                </a:solidFill>
                <a:latin typeface="Calibri" panose="020F0502020204030204"/>
              </a:rPr>
              <a:t>Credential Guard Microsoft Passport</a:t>
            </a:r>
          </a:p>
          <a:p>
            <a:pPr lvl="0" algn="ctr" defTabSz="914010">
              <a:defRPr/>
            </a:pPr>
            <a:r>
              <a:rPr lang="en-US" sz="1224" dirty="0">
                <a:solidFill>
                  <a:prstClr val="black"/>
                </a:solidFill>
                <a:latin typeface="Calibri" panose="020F0502020204030204"/>
              </a:rPr>
              <a:t>Windows Hello ;)</a:t>
            </a:r>
          </a:p>
        </p:txBody>
      </p:sp>
      <p:sp>
        <p:nvSpPr>
          <p:cNvPr id="102" name="Rectangle 101"/>
          <p:cNvSpPr/>
          <p:nvPr/>
        </p:nvSpPr>
        <p:spPr>
          <a:xfrm>
            <a:off x="4660659" y="2984611"/>
            <a:ext cx="1460878"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Device protection / Drive encryption</a:t>
            </a:r>
          </a:p>
          <a:p>
            <a:pPr lvl="0" algn="ctr" defTabSz="914010">
              <a:defRPr/>
            </a:pPr>
            <a:r>
              <a:rPr lang="en-US" sz="1224" dirty="0">
                <a:solidFill>
                  <a:prstClr val="black"/>
                </a:solidFill>
                <a:latin typeface="Calibri" panose="020F0502020204030204"/>
              </a:rPr>
              <a:t>Enterprise Data Protection</a:t>
            </a:r>
          </a:p>
          <a:p>
            <a:pPr lvl="0" algn="ctr" defTabSz="914010">
              <a:defRPr/>
            </a:pPr>
            <a:r>
              <a:rPr lang="en-US" sz="1224" dirty="0">
                <a:solidFill>
                  <a:prstClr val="black"/>
                </a:solidFill>
                <a:latin typeface="Calibri" panose="020F0502020204030204"/>
              </a:rPr>
              <a:t>Conditional access</a:t>
            </a:r>
          </a:p>
        </p:txBody>
      </p:sp>
      <p:sp>
        <p:nvSpPr>
          <p:cNvPr id="103" name="Rectangle 102"/>
          <p:cNvSpPr/>
          <p:nvPr/>
        </p:nvSpPr>
        <p:spPr>
          <a:xfrm>
            <a:off x="6335240" y="2984611"/>
            <a:ext cx="1460878" cy="2172122"/>
          </a:xfrm>
          <a:prstGeom prst="rect">
            <a:avLst/>
          </a:prstGeom>
          <a:solidFill>
            <a:schemeClr val="bg1"/>
          </a:solidFill>
          <a:ln w="57150">
            <a:solidFill>
              <a:srgbClr val="505050"/>
            </a:solidFill>
          </a:ln>
        </p:spPr>
        <p:txBody>
          <a:bodyPr vert="horz" wrap="square" lIns="89608" tIns="44805" rIns="89608" bIns="44805" numCol="1" anchor="ctr" anchorCtr="0" compatLnSpc="1">
            <a:prstTxWarp prst="textNoShape">
              <a:avLst/>
            </a:prstTxWarp>
          </a:bodyPr>
          <a:lstStyle/>
          <a:p>
            <a:pPr lvl="0" algn="ctr" defTabSz="914010">
              <a:defRPr/>
            </a:pPr>
            <a:r>
              <a:rPr lang="en-US" sz="1224" dirty="0">
                <a:solidFill>
                  <a:prstClr val="black"/>
                </a:solidFill>
                <a:latin typeface="Calibri" panose="020F0502020204030204"/>
              </a:rPr>
              <a:t>SmartScreen</a:t>
            </a:r>
          </a:p>
          <a:p>
            <a:pPr lvl="0" algn="ctr" defTabSz="914010">
              <a:defRPr/>
            </a:pPr>
            <a:r>
              <a:rPr lang="en-US" sz="1224" dirty="0">
                <a:solidFill>
                  <a:prstClr val="black"/>
                </a:solidFill>
                <a:latin typeface="Calibri" panose="020F0502020204030204"/>
              </a:rPr>
              <a:t>AppLocker</a:t>
            </a:r>
          </a:p>
          <a:p>
            <a:pPr lvl="0" algn="ctr" defTabSz="914010">
              <a:defRPr/>
            </a:pPr>
            <a:r>
              <a:rPr lang="en-US" sz="1224" dirty="0">
                <a:solidFill>
                  <a:prstClr val="black"/>
                </a:solidFill>
                <a:latin typeface="Calibri" panose="020F0502020204030204"/>
              </a:rPr>
              <a:t>Device Guard</a:t>
            </a:r>
          </a:p>
          <a:p>
            <a:pPr lvl="0" algn="ctr" defTabSz="914010">
              <a:defRPr/>
            </a:pPr>
            <a:r>
              <a:rPr lang="en-US" sz="1224" dirty="0">
                <a:solidFill>
                  <a:prstClr val="black"/>
                </a:solidFill>
                <a:latin typeface="Calibri" panose="020F0502020204030204"/>
              </a:rPr>
              <a:t>Windows Defender</a:t>
            </a:r>
          </a:p>
          <a:p>
            <a:pPr lvl="0" algn="ctr" defTabSz="914010">
              <a:defRPr/>
            </a:pPr>
            <a:r>
              <a:rPr lang="en-US" sz="1224" dirty="0">
                <a:solidFill>
                  <a:prstClr val="black"/>
                </a:solidFill>
                <a:latin typeface="Calibri" panose="020F0502020204030204"/>
              </a:rPr>
              <a:t>Network/Firewall</a:t>
            </a:r>
          </a:p>
        </p:txBody>
      </p:sp>
      <p:sp>
        <p:nvSpPr>
          <p:cNvPr id="104" name="Rectangle 103"/>
          <p:cNvSpPr/>
          <p:nvPr/>
        </p:nvSpPr>
        <p:spPr>
          <a:xfrm>
            <a:off x="8009821" y="2984611"/>
            <a:ext cx="1460878" cy="2172122"/>
          </a:xfrm>
          <a:prstGeom prst="rect">
            <a:avLst/>
          </a:prstGeom>
          <a:solidFill>
            <a:schemeClr val="bg1">
              <a:lumMod val="85000"/>
            </a:schemeClr>
          </a:solidFill>
          <a:ln w="57150">
            <a:solidFill>
              <a:srgbClr val="505050"/>
            </a:solidFill>
          </a:ln>
        </p:spPr>
        <p:txBody>
          <a:bodyPr vert="horz" wrap="square" lIns="89608" tIns="44805" rIns="89608" bIns="44805" numCol="1" anchor="ctr" anchorCtr="0" compatLnSpc="1">
            <a:prstTxWarp prst="textNoShape">
              <a:avLst/>
            </a:prstTxWarp>
          </a:bodyPr>
          <a:lstStyle/>
          <a:p>
            <a:pPr algn="ctr" defTabSz="914010">
              <a:defRPr/>
            </a:pPr>
            <a:r>
              <a:rPr lang="en-US" sz="1224" dirty="0">
                <a:solidFill>
                  <a:prstClr val="black"/>
                </a:solidFill>
                <a:latin typeface="Calibri" panose="020F0502020204030204"/>
              </a:rPr>
              <a:t>Windows Defender ATP</a:t>
            </a:r>
          </a:p>
        </p:txBody>
      </p:sp>
      <p:sp>
        <p:nvSpPr>
          <p:cNvPr id="106" name="TextBox 105"/>
          <p:cNvSpPr txBox="1"/>
          <p:nvPr/>
        </p:nvSpPr>
        <p:spPr>
          <a:xfrm>
            <a:off x="1295964" y="5203373"/>
            <a:ext cx="1487212"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Device protection</a:t>
            </a:r>
          </a:p>
        </p:txBody>
      </p:sp>
      <p:sp>
        <p:nvSpPr>
          <p:cNvPr id="107" name="TextBox 106"/>
          <p:cNvSpPr txBox="1"/>
          <p:nvPr/>
        </p:nvSpPr>
        <p:spPr>
          <a:xfrm>
            <a:off x="3001447" y="5236529"/>
            <a:ext cx="1445510"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endParaRPr kumimoji="0" lang="en-US" sz="1200" b="0" i="0" u="none" strike="noStrike" kern="1200" cap="none" spc="0" normalizeH="0" baseline="0" noProof="0" dirty="0">
              <a:ln>
                <a:noFill/>
              </a:ln>
              <a:effectLst/>
              <a:uLnTx/>
              <a:uFillTx/>
              <a:latin typeface="Segoe UI Light"/>
              <a:ea typeface="Segoe UI" pitchFamily="34" charset="0"/>
              <a:cs typeface="Segoe UI Light" panose="020B0502040204020203" pitchFamily="34" charset="0"/>
            </a:endParaRPr>
          </a:p>
        </p:txBody>
      </p:sp>
      <p:sp>
        <p:nvSpPr>
          <p:cNvPr id="108" name="TextBox 107"/>
          <p:cNvSpPr txBox="1"/>
          <p:nvPr/>
        </p:nvSpPr>
        <p:spPr>
          <a:xfrm>
            <a:off x="4660659" y="5236529"/>
            <a:ext cx="1460878" cy="384201"/>
          </a:xfrm>
          <a:prstGeom prst="rect">
            <a:avLst/>
          </a:prstGeom>
        </p:spPr>
        <p:txBody>
          <a:bodyPr vert="horz" wrap="square" lIns="93260" tIns="93260" rIns="93260" bIns="93260" rtlCol="0" anchor="t">
            <a:noAutofit/>
          </a:bodyPr>
          <a:lstStyle/>
          <a:p>
            <a:pPr lvl="0" algn="ctr" defTabSz="951026">
              <a:lnSpc>
                <a:spcPct val="90000"/>
              </a:lnSpc>
              <a:spcAft>
                <a:spcPts val="612"/>
              </a:spcAft>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Information protection</a:t>
            </a:r>
          </a:p>
          <a:p>
            <a:pPr marL="0" marR="0" lvl="0" indent="0" algn="ctr" defTabSz="951026" rtl="0" eaLnBrk="1" fontAlgn="auto" latinLnBrk="0" hangingPunct="1">
              <a:lnSpc>
                <a:spcPct val="90000"/>
              </a:lnSpc>
              <a:spcBef>
                <a:spcPts val="0"/>
              </a:spcBef>
              <a:spcAft>
                <a:spcPts val="612"/>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09" name="TextBox 108"/>
          <p:cNvSpPr txBox="1"/>
          <p:nvPr/>
        </p:nvSpPr>
        <p:spPr>
          <a:xfrm>
            <a:off x="6335239" y="5236529"/>
            <a:ext cx="1460878" cy="384201"/>
          </a:xfrm>
          <a:prstGeom prst="rect">
            <a:avLst/>
          </a:prstGeom>
        </p:spPr>
        <p:txBody>
          <a:bodyPr vert="horz" wrap="square" lIns="93260" tIns="93260" rIns="93260" bIns="93260" rtlCol="0" anchor="t">
            <a:noAutofit/>
          </a:bodyPr>
          <a:lstStyle/>
          <a:p>
            <a:pPr algn="ctr" defTabSz="951026">
              <a:lnSpc>
                <a:spcPct val="90000"/>
              </a:lnSpc>
              <a:spcAft>
                <a:spcPts val="612"/>
              </a:spcAft>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Threat resistance</a:t>
            </a:r>
          </a:p>
        </p:txBody>
      </p:sp>
      <p:sp>
        <p:nvSpPr>
          <p:cNvPr id="110" name="TextBox 109"/>
          <p:cNvSpPr txBox="1"/>
          <p:nvPr/>
        </p:nvSpPr>
        <p:spPr>
          <a:xfrm>
            <a:off x="7689900" y="5104778"/>
            <a:ext cx="2105696" cy="606420"/>
          </a:xfrm>
          <a:prstGeom prst="rect">
            <a:avLst/>
          </a:prstGeom>
        </p:spPr>
        <p:txBody>
          <a:bodyPr vert="horz" wrap="square" lIns="93260" tIns="93260" rIns="93260" bIns="93260" rtlCol="0" anchor="ctr">
            <a:noAutofit/>
          </a:bodyPr>
          <a:lstStyle/>
          <a:p>
            <a:pPr lvl="0" algn="ctr" defTabSz="914010">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Breach detection</a:t>
            </a:r>
          </a:p>
          <a:p>
            <a:pPr algn="ctr" defTabSz="914010">
              <a:defRPr/>
            </a:pPr>
            <a:r>
              <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rPr>
              <a:t>Investigation &amp; Response</a:t>
            </a:r>
          </a:p>
        </p:txBody>
      </p:sp>
      <p:sp>
        <p:nvSpPr>
          <p:cNvPr id="112" name="Left Brace 111"/>
          <p:cNvSpPr/>
          <p:nvPr/>
        </p:nvSpPr>
        <p:spPr>
          <a:xfrm rot="5400000">
            <a:off x="8537756" y="1981036"/>
            <a:ext cx="405009" cy="1460877"/>
          </a:xfrm>
          <a:prstGeom prst="leftBrace">
            <a:avLst/>
          </a:prstGeom>
          <a:ln w="38100">
            <a:solidFill>
              <a:srgbClr val="D83B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Left Brace 112"/>
          <p:cNvSpPr/>
          <p:nvPr/>
        </p:nvSpPr>
        <p:spPr>
          <a:xfrm rot="5400000">
            <a:off x="4336422" y="-530165"/>
            <a:ext cx="419237" cy="6500153"/>
          </a:xfrm>
          <a:prstGeom prst="leftBrace">
            <a:avLst/>
          </a:prstGeom>
          <a:ln w="38100">
            <a:solidFill>
              <a:srgbClr val="D83B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TextBox 113"/>
          <p:cNvSpPr txBox="1"/>
          <p:nvPr/>
        </p:nvSpPr>
        <p:spPr>
          <a:xfrm>
            <a:off x="4088840" y="1695691"/>
            <a:ext cx="914400" cy="914400"/>
          </a:xfrm>
          <a:prstGeom prst="rect">
            <a:avLst/>
          </a:prstGeom>
        </p:spPr>
        <p:txBody>
          <a:bodyPr vert="horz" wrap="none" lIns="93260" tIns="93260" rIns="93260" bIns="93260" rtlCol="0" anchor="ctr">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Semibold" panose="020B0702040204020203" pitchFamily="34" charset="0"/>
                <a:ea typeface="Segoe UI" pitchFamily="34" charset="0"/>
                <a:cs typeface="Segoe UI Semibold" panose="020B0702040204020203" pitchFamily="34" charset="0"/>
              </a:rPr>
              <a:t>Pre breach</a:t>
            </a:r>
          </a:p>
        </p:txBody>
      </p:sp>
      <p:sp>
        <p:nvSpPr>
          <p:cNvPr id="115" name="TextBox 114"/>
          <p:cNvSpPr txBox="1"/>
          <p:nvPr/>
        </p:nvSpPr>
        <p:spPr>
          <a:xfrm>
            <a:off x="8385008" y="1695691"/>
            <a:ext cx="914400" cy="914400"/>
          </a:xfrm>
          <a:prstGeom prst="rect">
            <a:avLst/>
          </a:prstGeom>
        </p:spPr>
        <p:txBody>
          <a:bodyPr vert="horz" wrap="none" lIns="93260" tIns="93260" rIns="93260" bIns="93260" rtlCol="0" anchor="ctr">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Semibold" panose="020B0702040204020203" pitchFamily="34" charset="0"/>
                <a:ea typeface="Segoe UI" pitchFamily="34" charset="0"/>
                <a:cs typeface="Segoe UI Semibold" panose="020B0702040204020203" pitchFamily="34" charset="0"/>
              </a:rPr>
              <a:t>Post breach</a:t>
            </a:r>
          </a:p>
        </p:txBody>
      </p:sp>
      <p:sp>
        <p:nvSpPr>
          <p:cNvPr id="116" name="TextBox 115"/>
          <p:cNvSpPr txBox="1"/>
          <p:nvPr/>
        </p:nvSpPr>
        <p:spPr>
          <a:xfrm>
            <a:off x="2967406" y="5211813"/>
            <a:ext cx="1460878" cy="384201"/>
          </a:xfrm>
          <a:prstGeom prst="rect">
            <a:avLst/>
          </a:prstGeom>
        </p:spPr>
        <p:txBody>
          <a:bodyPr vert="horz" wrap="square" lIns="93260" tIns="93260" rIns="93260" bIns="93260" rtlCol="0" anchor="t">
            <a:noAutofit/>
          </a:bodyPr>
          <a:lstStyle/>
          <a:p>
            <a:pPr marL="0" marR="0" lvl="0" indent="0" algn="ctr" defTabSz="951026" rtl="0" eaLnBrk="1" fontAlgn="auto" latinLnBrk="0" hangingPunct="1">
              <a:lnSpc>
                <a:spcPct val="90000"/>
              </a:lnSpc>
              <a:spcBef>
                <a:spcPts val="0"/>
              </a:spcBef>
              <a:spcAft>
                <a:spcPts val="612"/>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Identity</a:t>
            </a:r>
            <a:r>
              <a:rPr kumimoji="0" lang="en-US" sz="1200" b="1" i="0" u="none" strike="noStrike" kern="1200" cap="none" spc="0" normalizeH="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 protection</a:t>
            </a:r>
            <a:endParaRPr kumimoji="0" lang="en-US" sz="1200" b="1"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8" name="TextBox 117"/>
          <p:cNvSpPr txBox="1"/>
          <p:nvPr/>
        </p:nvSpPr>
        <p:spPr>
          <a:xfrm>
            <a:off x="8425845" y="5108807"/>
            <a:ext cx="2105696" cy="606420"/>
          </a:xfrm>
          <a:prstGeom prst="rect">
            <a:avLst/>
          </a:prstGeom>
        </p:spPr>
        <p:txBody>
          <a:bodyPr vert="horz" wrap="square" lIns="93260" tIns="93260" rIns="93260" bIns="93260" rtlCol="0" anchor="ctr">
            <a:noAutofit/>
          </a:bodyPr>
          <a:lstStyle/>
          <a:p>
            <a:pPr lvl="0" algn="ctr" defTabSz="914010">
              <a:defRPr/>
            </a:pPr>
            <a:endParaRPr lang="en-US" sz="1200" b="1" dirty="0">
              <a:solidFill>
                <a:srgbClr val="0070C0"/>
              </a:solidFill>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3439694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hqprint">
            <a:extLst>
              <a:ext uri="{28A0092B-C50C-407E-A947-70E740481C1C}">
                <a14:useLocalDpi xmlns:a14="http://schemas.microsoft.com/office/drawing/2010/main"/>
              </a:ext>
            </a:extLst>
          </a:blip>
          <a:srcRect l="-1"/>
          <a:stretch/>
        </p:blipFill>
        <p:spPr>
          <a:xfrm>
            <a:off x="3990" y="-1"/>
            <a:ext cx="12431602" cy="6992777"/>
          </a:xfrm>
          <a:prstGeom prst="rect">
            <a:avLst/>
          </a:prstGeom>
        </p:spPr>
      </p:pic>
      <p:sp>
        <p:nvSpPr>
          <p:cNvPr id="5" name="Rectangle 4"/>
          <p:cNvSpPr/>
          <p:nvPr/>
        </p:nvSpPr>
        <p:spPr>
          <a:xfrm>
            <a:off x="882" y="0"/>
            <a:ext cx="12434711" cy="1593197"/>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 name="Title 1"/>
          <p:cNvSpPr txBox="1">
            <a:spLocks/>
          </p:cNvSpPr>
          <p:nvPr/>
        </p:nvSpPr>
        <p:spPr>
          <a:xfrm>
            <a:off x="1322441" y="329482"/>
            <a:ext cx="9791594" cy="917444"/>
          </a:xfrm>
          <a:prstGeom prst="rect">
            <a:avLst/>
          </a:prstGeom>
        </p:spPr>
        <p:txBody>
          <a:bodyPr vert="horz" wrap="square" lIns="146283" tIns="91427" rIns="146283" bIns="91427"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3264" dirty="0">
                <a:solidFill>
                  <a:srgbClr val="FFFFFF"/>
                </a:solidFill>
                <a:ea typeface="Segoe UI" pitchFamily="34" charset="0"/>
                <a:cs typeface="Segoe UI Light" panose="020B0502040204020203" pitchFamily="34" charset="0"/>
              </a:rPr>
              <a:t>Why Microsoft is in a unique position</a:t>
            </a:r>
          </a:p>
        </p:txBody>
      </p:sp>
      <p:sp>
        <p:nvSpPr>
          <p:cNvPr id="6" name="Rectangle 5"/>
          <p:cNvSpPr/>
          <p:nvPr/>
        </p:nvSpPr>
        <p:spPr>
          <a:xfrm>
            <a:off x="882" y="5862078"/>
            <a:ext cx="12434711" cy="1132447"/>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5" name="Rectangle 34"/>
          <p:cNvSpPr/>
          <p:nvPr/>
        </p:nvSpPr>
        <p:spPr>
          <a:xfrm>
            <a:off x="882" y="1593197"/>
            <a:ext cx="12434711" cy="48771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5" name="Rectangle 44"/>
          <p:cNvSpPr/>
          <p:nvPr/>
        </p:nvSpPr>
        <p:spPr>
          <a:xfrm>
            <a:off x="882" y="1593197"/>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46" name="Rectangle 45"/>
          <p:cNvSpPr/>
          <p:nvPr/>
        </p:nvSpPr>
        <p:spPr>
          <a:xfrm>
            <a:off x="882" y="6472075"/>
            <a:ext cx="12431602" cy="18652"/>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36" name="Rectangle 35"/>
          <p:cNvSpPr/>
          <p:nvPr/>
        </p:nvSpPr>
        <p:spPr bwMode="auto">
          <a:xfrm>
            <a:off x="4895257" y="1807961"/>
            <a:ext cx="2008888" cy="20504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495966" y="3926026"/>
            <a:ext cx="2008888" cy="205048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382621" y="1801800"/>
            <a:ext cx="2008888" cy="205048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450466" y="2986793"/>
            <a:ext cx="178726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Over 1M Microsoft </a:t>
            </a:r>
            <a:br>
              <a:rPr lang="en-US" sz="1400" b="1" spc="-100" dirty="0">
                <a:ln w="3175">
                  <a:noFill/>
                </a:ln>
                <a:solidFill>
                  <a:srgbClr val="FFFFFF"/>
                </a:solidFill>
              </a:rPr>
            </a:br>
            <a:r>
              <a:rPr lang="en-US" sz="1400" b="1" spc="-100" dirty="0">
                <a:ln w="3175">
                  <a:noFill/>
                </a:ln>
                <a:solidFill>
                  <a:srgbClr val="FFFFFF"/>
                </a:solidFill>
              </a:rPr>
              <a:t>corporate machines</a:t>
            </a:r>
            <a:endParaRPr lang="en-US" sz="1400" dirty="0">
              <a:solidFill>
                <a:srgbClr val="FFFFFF"/>
              </a:solidFill>
            </a:endParaRPr>
          </a:p>
        </p:txBody>
      </p:sp>
      <p:sp>
        <p:nvSpPr>
          <p:cNvPr id="40" name="Freeform 39"/>
          <p:cNvSpPr>
            <a:spLocks noChangeAspect="1"/>
          </p:cNvSpPr>
          <p:nvPr/>
        </p:nvSpPr>
        <p:spPr bwMode="black">
          <a:xfrm>
            <a:off x="5663294" y="2363336"/>
            <a:ext cx="695673" cy="603556"/>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40"/>
          <p:cNvSpPr>
            <a:spLocks noChangeAspect="1"/>
          </p:cNvSpPr>
          <p:nvPr/>
        </p:nvSpPr>
        <p:spPr bwMode="auto">
          <a:xfrm>
            <a:off x="5380524" y="2212810"/>
            <a:ext cx="559180" cy="564706"/>
          </a:xfrm>
          <a:custGeom>
            <a:avLst/>
            <a:gdLst>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667122 w 1407693"/>
              <a:gd name="connsiteY16" fmla="*/ 874003 h 1585061"/>
              <a:gd name="connsiteX17" fmla="*/ 813133 w 1407693"/>
              <a:gd name="connsiteY17" fmla="*/ 597591 h 1585061"/>
              <a:gd name="connsiteX18" fmla="*/ 972418 w 1407693"/>
              <a:gd name="connsiteY18" fmla="*/ 399142 h 1585061"/>
              <a:gd name="connsiteX19" fmla="*/ 989231 w 1407693"/>
              <a:gd name="connsiteY19" fmla="*/ 382309 h 1585061"/>
              <a:gd name="connsiteX20" fmla="*/ 992771 w 1407693"/>
              <a:gd name="connsiteY20" fmla="*/ 374336 h 1585061"/>
              <a:gd name="connsiteX21" fmla="*/ 695394 w 1407693"/>
              <a:gd name="connsiteY21" fmla="*/ 0 h 1585061"/>
              <a:gd name="connsiteX22" fmla="*/ 1407693 w 1407693"/>
              <a:gd name="connsiteY22" fmla="*/ 200525 h 1585061"/>
              <a:gd name="connsiteX23" fmla="*/ 694708 w 1407693"/>
              <a:gd name="connsiteY23" fmla="*/ 1585061 h 1585061"/>
              <a:gd name="connsiteX24" fmla="*/ 0 w 1407693"/>
              <a:gd name="connsiteY24" fmla="*/ 196090 h 1585061"/>
              <a:gd name="connsiteX25" fmla="*/ 695394 w 1407693"/>
              <a:gd name="connsiteY25" fmla="*/ 0 h 1585061"/>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813133 w 1407693"/>
              <a:gd name="connsiteY16" fmla="*/ 597591 h 1585061"/>
              <a:gd name="connsiteX17" fmla="*/ 972418 w 1407693"/>
              <a:gd name="connsiteY17" fmla="*/ 399142 h 1585061"/>
              <a:gd name="connsiteX18" fmla="*/ 989231 w 1407693"/>
              <a:gd name="connsiteY18" fmla="*/ 382309 h 1585061"/>
              <a:gd name="connsiteX19" fmla="*/ 992771 w 1407693"/>
              <a:gd name="connsiteY19" fmla="*/ 374336 h 1585061"/>
              <a:gd name="connsiteX20" fmla="*/ 695394 w 1407693"/>
              <a:gd name="connsiteY20" fmla="*/ 0 h 1585061"/>
              <a:gd name="connsiteX21" fmla="*/ 1407693 w 1407693"/>
              <a:gd name="connsiteY21" fmla="*/ 200525 h 1585061"/>
              <a:gd name="connsiteX22" fmla="*/ 694708 w 1407693"/>
              <a:gd name="connsiteY22" fmla="*/ 1585061 h 1585061"/>
              <a:gd name="connsiteX23" fmla="*/ 0 w 1407693"/>
              <a:gd name="connsiteY23" fmla="*/ 196090 h 1585061"/>
              <a:gd name="connsiteX24" fmla="*/ 695394 w 1407693"/>
              <a:gd name="connsiteY24" fmla="*/ 0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675971 w 1407693"/>
              <a:gd name="connsiteY13" fmla="*/ 668466 h 1585061"/>
              <a:gd name="connsiteX14" fmla="*/ 592789 w 1407693"/>
              <a:gd name="connsiteY14" fmla="*/ 836794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20" fmla="*/ 512262 w 1407693"/>
              <a:gd name="connsiteY20" fmla="*/ 911212 h 1585061"/>
              <a:gd name="connsiteX21" fmla="*/ 538809 w 1407693"/>
              <a:gd name="connsiteY21" fmla="*/ 948422 h 1585061"/>
              <a:gd name="connsiteX22" fmla="*/ 579515 w 1407693"/>
              <a:gd name="connsiteY22" fmla="*/ 955509 h 1585061"/>
              <a:gd name="connsiteX23" fmla="*/ 870065 w 1407693"/>
              <a:gd name="connsiteY23" fmla="*/ 1177906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23" fmla="*/ 579515 w 1407693"/>
              <a:gd name="connsiteY23" fmla="*/ 955509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527305 w 1407693"/>
              <a:gd name="connsiteY14" fmla="*/ 753516 h 1585061"/>
              <a:gd name="connsiteX15" fmla="*/ 477750 w 1407693"/>
              <a:gd name="connsiteY15" fmla="*/ 731367 h 1585061"/>
              <a:gd name="connsiteX16" fmla="*/ 438814 w 1407693"/>
              <a:gd name="connsiteY16" fmla="*/ 748200 h 1585061"/>
              <a:gd name="connsiteX17" fmla="*/ 414921 w 1407693"/>
              <a:gd name="connsiteY17" fmla="*/ 780980 h 1585061"/>
              <a:gd name="connsiteX18" fmla="*/ 437044 w 1407693"/>
              <a:gd name="connsiteY18"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527305 w 1407693"/>
              <a:gd name="connsiteY13" fmla="*/ 753516 h 1585061"/>
              <a:gd name="connsiteX14" fmla="*/ 477750 w 1407693"/>
              <a:gd name="connsiteY14" fmla="*/ 731367 h 1585061"/>
              <a:gd name="connsiteX15" fmla="*/ 438814 w 1407693"/>
              <a:gd name="connsiteY15" fmla="*/ 748200 h 1585061"/>
              <a:gd name="connsiteX16" fmla="*/ 414921 w 1407693"/>
              <a:gd name="connsiteY16" fmla="*/ 780980 h 1585061"/>
              <a:gd name="connsiteX17" fmla="*/ 437044 w 1407693"/>
              <a:gd name="connsiteY17"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52069 w 1407693"/>
              <a:gd name="connsiteY10" fmla="*/ 414203 h 1585061"/>
              <a:gd name="connsiteX11" fmla="*/ 772427 w 1407693"/>
              <a:gd name="connsiteY11" fmla="*/ 514313 h 1585061"/>
              <a:gd name="connsiteX12" fmla="*/ 527305 w 1407693"/>
              <a:gd name="connsiteY12" fmla="*/ 753516 h 1585061"/>
              <a:gd name="connsiteX13" fmla="*/ 477750 w 1407693"/>
              <a:gd name="connsiteY13" fmla="*/ 731367 h 1585061"/>
              <a:gd name="connsiteX14" fmla="*/ 438814 w 1407693"/>
              <a:gd name="connsiteY14" fmla="*/ 748200 h 1585061"/>
              <a:gd name="connsiteX15" fmla="*/ 414921 w 1407693"/>
              <a:gd name="connsiteY15" fmla="*/ 780980 h 1585061"/>
              <a:gd name="connsiteX16" fmla="*/ 437044 w 1407693"/>
              <a:gd name="connsiteY16"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772427 w 1407693"/>
              <a:gd name="connsiteY10" fmla="*/ 514313 h 1585061"/>
              <a:gd name="connsiteX11" fmla="*/ 527305 w 1407693"/>
              <a:gd name="connsiteY11" fmla="*/ 753516 h 1585061"/>
              <a:gd name="connsiteX12" fmla="*/ 477750 w 1407693"/>
              <a:gd name="connsiteY12" fmla="*/ 731367 h 1585061"/>
              <a:gd name="connsiteX13" fmla="*/ 438814 w 1407693"/>
              <a:gd name="connsiteY13" fmla="*/ 748200 h 1585061"/>
              <a:gd name="connsiteX14" fmla="*/ 414921 w 1407693"/>
              <a:gd name="connsiteY14" fmla="*/ 780980 h 1585061"/>
              <a:gd name="connsiteX15" fmla="*/ 437044 w 1407693"/>
              <a:gd name="connsiteY15"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772427 w 1407693"/>
              <a:gd name="connsiteY9" fmla="*/ 514313 h 1585061"/>
              <a:gd name="connsiteX10" fmla="*/ 527305 w 1407693"/>
              <a:gd name="connsiteY10" fmla="*/ 753516 h 1585061"/>
              <a:gd name="connsiteX11" fmla="*/ 477750 w 1407693"/>
              <a:gd name="connsiteY11" fmla="*/ 731367 h 1585061"/>
              <a:gd name="connsiteX12" fmla="*/ 438814 w 1407693"/>
              <a:gd name="connsiteY12" fmla="*/ 748200 h 1585061"/>
              <a:gd name="connsiteX13" fmla="*/ 414921 w 1407693"/>
              <a:gd name="connsiteY13" fmla="*/ 780980 h 1585061"/>
              <a:gd name="connsiteX14" fmla="*/ 437044 w 1407693"/>
              <a:gd name="connsiteY14"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772427 w 1407693"/>
              <a:gd name="connsiteY8" fmla="*/ 514313 h 1585061"/>
              <a:gd name="connsiteX9" fmla="*/ 527305 w 1407693"/>
              <a:gd name="connsiteY9" fmla="*/ 753516 h 1585061"/>
              <a:gd name="connsiteX10" fmla="*/ 477750 w 1407693"/>
              <a:gd name="connsiteY10" fmla="*/ 731367 h 1585061"/>
              <a:gd name="connsiteX11" fmla="*/ 438814 w 1407693"/>
              <a:gd name="connsiteY11" fmla="*/ 748200 h 1585061"/>
              <a:gd name="connsiteX12" fmla="*/ 414921 w 1407693"/>
              <a:gd name="connsiteY12" fmla="*/ 780980 h 1585061"/>
              <a:gd name="connsiteX13" fmla="*/ 437044 w 1407693"/>
              <a:gd name="connsiteY13"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527305 w 1407693"/>
              <a:gd name="connsiteY8" fmla="*/ 753516 h 1585061"/>
              <a:gd name="connsiteX9" fmla="*/ 477750 w 1407693"/>
              <a:gd name="connsiteY9" fmla="*/ 731367 h 1585061"/>
              <a:gd name="connsiteX10" fmla="*/ 438814 w 1407693"/>
              <a:gd name="connsiteY10" fmla="*/ 748200 h 1585061"/>
              <a:gd name="connsiteX11" fmla="*/ 414921 w 1407693"/>
              <a:gd name="connsiteY11" fmla="*/ 780980 h 1585061"/>
              <a:gd name="connsiteX12" fmla="*/ 437044 w 1407693"/>
              <a:gd name="connsiteY12"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77750 w 1407693"/>
              <a:gd name="connsiteY6" fmla="*/ 731367 h 1585061"/>
              <a:gd name="connsiteX7" fmla="*/ 438814 w 1407693"/>
              <a:gd name="connsiteY7" fmla="*/ 748200 h 1585061"/>
              <a:gd name="connsiteX8" fmla="*/ 414921 w 1407693"/>
              <a:gd name="connsiteY8" fmla="*/ 780980 h 1585061"/>
              <a:gd name="connsiteX9" fmla="*/ 437044 w 1407693"/>
              <a:gd name="connsiteY9"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38814 w 1407693"/>
              <a:gd name="connsiteY6" fmla="*/ 748200 h 1585061"/>
              <a:gd name="connsiteX7" fmla="*/ 414921 w 1407693"/>
              <a:gd name="connsiteY7" fmla="*/ 780980 h 1585061"/>
              <a:gd name="connsiteX8" fmla="*/ 437044 w 1407693"/>
              <a:gd name="connsiteY8"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7" fmla="*/ 437044 w 1407693"/>
              <a:gd name="connsiteY7"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3" h="1585061">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path>
            </a:pathLst>
          </a:custGeom>
          <a:solidFill>
            <a:srgbClr val="F2F2F2"/>
          </a:solid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80"/>
          <p:cNvSpPr>
            <a:spLocks noEditPoints="1"/>
          </p:cNvSpPr>
          <p:nvPr/>
        </p:nvSpPr>
        <p:spPr bwMode="black">
          <a:xfrm>
            <a:off x="3097842" y="4333983"/>
            <a:ext cx="718960" cy="733099"/>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43" name="Rectangle 42"/>
          <p:cNvSpPr/>
          <p:nvPr/>
        </p:nvSpPr>
        <p:spPr bwMode="auto">
          <a:xfrm>
            <a:off x="2482501" y="1801800"/>
            <a:ext cx="2008888" cy="205048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2550346" y="2986793"/>
            <a:ext cx="178726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New code, new products, new files</a:t>
            </a:r>
            <a:endParaRPr lang="en-US" sz="1400" dirty="0">
              <a:solidFill>
                <a:srgbClr val="FFFFFF"/>
              </a:solidFill>
            </a:endParaRPr>
          </a:p>
        </p:txBody>
      </p:sp>
      <p:sp>
        <p:nvSpPr>
          <p:cNvPr id="48" name="Rectangle 47"/>
          <p:cNvSpPr/>
          <p:nvPr/>
        </p:nvSpPr>
        <p:spPr bwMode="auto">
          <a:xfrm>
            <a:off x="395228" y="3926026"/>
            <a:ext cx="2008888" cy="205048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466124" y="5294320"/>
            <a:ext cx="178726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Most are local admins</a:t>
            </a:r>
            <a:endParaRPr lang="en-US" sz="1400" dirty="0">
              <a:solidFill>
                <a:srgbClr val="FFFFFF"/>
              </a:solidFill>
            </a:endParaRPr>
          </a:p>
        </p:txBody>
      </p:sp>
      <p:sp>
        <p:nvSpPr>
          <p:cNvPr id="50" name="TextBox 49"/>
          <p:cNvSpPr txBox="1"/>
          <p:nvPr/>
        </p:nvSpPr>
        <p:spPr>
          <a:xfrm>
            <a:off x="2566862" y="5294320"/>
            <a:ext cx="178726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Hundreds of labs, </a:t>
            </a:r>
            <a:br>
              <a:rPr lang="en-US" sz="1400" b="1" spc="-100" dirty="0">
                <a:ln w="3175">
                  <a:noFill/>
                </a:ln>
                <a:solidFill>
                  <a:srgbClr val="FFFFFF"/>
                </a:solidFill>
              </a:rPr>
            </a:br>
            <a:r>
              <a:rPr lang="en-US" sz="1400" b="1" spc="-100" dirty="0">
                <a:ln w="3175">
                  <a:noFill/>
                </a:ln>
                <a:solidFill>
                  <a:srgbClr val="FFFFFF"/>
                </a:solidFill>
              </a:rPr>
              <a:t>malware enclaves</a:t>
            </a:r>
            <a:endParaRPr lang="en-US" sz="1400" dirty="0">
              <a:solidFill>
                <a:srgbClr val="FFFFFF"/>
              </a:solidFill>
            </a:endParaRPr>
          </a:p>
        </p:txBody>
      </p:sp>
      <p:sp>
        <p:nvSpPr>
          <p:cNvPr id="51" name="Freeform 50"/>
          <p:cNvSpPr>
            <a:spLocks noChangeAspect="1"/>
          </p:cNvSpPr>
          <p:nvPr/>
        </p:nvSpPr>
        <p:spPr bwMode="black">
          <a:xfrm>
            <a:off x="1062369" y="4483637"/>
            <a:ext cx="695673" cy="603556"/>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83"/>
          <p:cNvSpPr>
            <a:spLocks noEditPoints="1"/>
          </p:cNvSpPr>
          <p:nvPr/>
        </p:nvSpPr>
        <p:spPr bwMode="black">
          <a:xfrm>
            <a:off x="3083879" y="2216964"/>
            <a:ext cx="666739" cy="72106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3" name="Freeform 14"/>
          <p:cNvSpPr>
            <a:spLocks noEditPoints="1"/>
          </p:cNvSpPr>
          <p:nvPr/>
        </p:nvSpPr>
        <p:spPr bwMode="black">
          <a:xfrm>
            <a:off x="945733" y="2189555"/>
            <a:ext cx="875806" cy="785284"/>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4" name="Rectangle 53"/>
          <p:cNvSpPr/>
          <p:nvPr/>
        </p:nvSpPr>
        <p:spPr bwMode="auto">
          <a:xfrm>
            <a:off x="4895257" y="3926026"/>
            <a:ext cx="2008888" cy="20504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6980074" y="1807961"/>
            <a:ext cx="2008888" cy="20504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5006069" y="2984386"/>
            <a:ext cx="178726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1.2 Billion Windows</a:t>
            </a:r>
            <a:br>
              <a:rPr lang="en-US" sz="1400" b="1" spc="-100" dirty="0">
                <a:ln w="3175">
                  <a:noFill/>
                </a:ln>
                <a:solidFill>
                  <a:srgbClr val="FFFFFF"/>
                </a:solidFill>
              </a:rPr>
            </a:br>
            <a:r>
              <a:rPr lang="en-US" sz="1400" b="1" spc="-100" dirty="0">
                <a:ln w="3175">
                  <a:noFill/>
                </a:ln>
                <a:solidFill>
                  <a:srgbClr val="FFFFFF"/>
                </a:solidFill>
              </a:rPr>
              <a:t>machines reporting</a:t>
            </a:r>
            <a:endParaRPr lang="en-US" sz="1400" dirty="0">
              <a:solidFill>
                <a:srgbClr val="FFFFFF"/>
              </a:solidFill>
            </a:endParaRPr>
          </a:p>
        </p:txBody>
      </p:sp>
      <p:sp>
        <p:nvSpPr>
          <p:cNvPr id="57" name="Rectangle 56"/>
          <p:cNvSpPr/>
          <p:nvPr/>
        </p:nvSpPr>
        <p:spPr bwMode="auto">
          <a:xfrm>
            <a:off x="6980074" y="3926026"/>
            <a:ext cx="2008888" cy="20504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5006069" y="5181144"/>
            <a:ext cx="178726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1M files </a:t>
            </a:r>
            <a:br>
              <a:rPr lang="en-US" sz="1400" b="1" spc="-100" dirty="0">
                <a:ln w="3175">
                  <a:noFill/>
                </a:ln>
                <a:solidFill>
                  <a:srgbClr val="FFFFFF"/>
                </a:solidFill>
              </a:rPr>
            </a:br>
            <a:r>
              <a:rPr lang="en-US" sz="1400" b="1" spc="-100" dirty="0">
                <a:ln w="3175">
                  <a:noFill/>
                </a:ln>
                <a:solidFill>
                  <a:srgbClr val="FFFFFF"/>
                </a:solidFill>
              </a:rPr>
              <a:t>detonated daily</a:t>
            </a:r>
          </a:p>
        </p:txBody>
      </p:sp>
      <p:sp>
        <p:nvSpPr>
          <p:cNvPr id="59" name="Freeform 21"/>
          <p:cNvSpPr>
            <a:spLocks noChangeAspect="1" noEditPoints="1"/>
          </p:cNvSpPr>
          <p:nvPr/>
        </p:nvSpPr>
        <p:spPr bwMode="black">
          <a:xfrm>
            <a:off x="7352568" y="4329150"/>
            <a:ext cx="1179352" cy="692767"/>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21" tIns="44811" rIns="89621" bIns="44811" numCol="1" anchor="t" anchorCtr="0" compatLnSpc="1">
            <a:prstTxWarp prst="textNoShape">
              <a:avLst/>
            </a:prstTxWarp>
          </a:bodyPr>
          <a:lstStyle/>
          <a:p>
            <a:pPr defTabSz="914185"/>
            <a:endParaRPr lang="en-US" dirty="0">
              <a:solidFill>
                <a:srgbClr val="FFFFFF"/>
              </a:solidFill>
            </a:endParaRPr>
          </a:p>
        </p:txBody>
      </p:sp>
      <p:sp>
        <p:nvSpPr>
          <p:cNvPr id="60" name="TextBox 59"/>
          <p:cNvSpPr txBox="1"/>
          <p:nvPr/>
        </p:nvSpPr>
        <p:spPr>
          <a:xfrm>
            <a:off x="992059" y="5977532"/>
            <a:ext cx="284815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We have a challenging network</a:t>
            </a:r>
          </a:p>
        </p:txBody>
      </p:sp>
      <p:sp>
        <p:nvSpPr>
          <p:cNvPr id="61" name="TextBox 60"/>
          <p:cNvSpPr txBox="1"/>
          <p:nvPr/>
        </p:nvSpPr>
        <p:spPr>
          <a:xfrm>
            <a:off x="5899701" y="5977532"/>
            <a:ext cx="2081339"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…plus unique optics…</a:t>
            </a:r>
          </a:p>
        </p:txBody>
      </p:sp>
      <p:sp>
        <p:nvSpPr>
          <p:cNvPr id="62" name="TextBox 61"/>
          <p:cNvSpPr txBox="1"/>
          <p:nvPr/>
        </p:nvSpPr>
        <p:spPr>
          <a:xfrm>
            <a:off x="9679317" y="5873937"/>
            <a:ext cx="1766637" cy="683264"/>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…and world class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security expertise</a:t>
            </a:r>
          </a:p>
        </p:txBody>
      </p:sp>
      <p:sp>
        <p:nvSpPr>
          <p:cNvPr id="63" name="Rectangle 62"/>
          <p:cNvSpPr/>
          <p:nvPr/>
        </p:nvSpPr>
        <p:spPr bwMode="auto">
          <a:xfrm>
            <a:off x="9502275" y="1825577"/>
            <a:ext cx="2007097" cy="204841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p:cNvGrpSpPr/>
          <p:nvPr/>
        </p:nvGrpSpPr>
        <p:grpSpPr bwMode="black">
          <a:xfrm>
            <a:off x="10063379" y="2082727"/>
            <a:ext cx="759088" cy="652164"/>
            <a:chOff x="6673850" y="4338638"/>
            <a:chExt cx="1403351" cy="1082675"/>
          </a:xfrm>
          <a:solidFill>
            <a:srgbClr val="FFFFFF"/>
          </a:solidFill>
        </p:grpSpPr>
        <p:sp>
          <p:nvSpPr>
            <p:cNvPr id="65"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6"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7"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8"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9"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0"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1"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2"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3"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4"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5"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76" name="Rectangle 75"/>
          <p:cNvSpPr/>
          <p:nvPr/>
        </p:nvSpPr>
        <p:spPr bwMode="auto">
          <a:xfrm>
            <a:off x="9503644" y="3926026"/>
            <a:ext cx="2007097" cy="204841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9473867" y="5082557"/>
            <a:ext cx="2047648"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Advanced</a:t>
            </a:r>
            <a:br>
              <a:rPr lang="en-US" sz="1400" b="1" spc="-100" dirty="0">
                <a:ln w="3175">
                  <a:noFill/>
                </a:ln>
                <a:solidFill>
                  <a:srgbClr val="FFFFFF"/>
                </a:solidFill>
              </a:rPr>
            </a:br>
            <a:r>
              <a:rPr lang="en-US" sz="1400" b="1" spc="-100" dirty="0">
                <a:ln w="3175">
                  <a:noFill/>
                </a:ln>
                <a:solidFill>
                  <a:srgbClr val="FFFFFF"/>
                </a:solidFill>
              </a:rPr>
              <a:t>detection algorithms </a:t>
            </a:r>
            <a:br>
              <a:rPr lang="en-US" sz="1400" b="1" spc="-100" dirty="0">
                <a:ln w="3175">
                  <a:noFill/>
                </a:ln>
                <a:solidFill>
                  <a:srgbClr val="FFFFFF"/>
                </a:solidFill>
              </a:rPr>
            </a:br>
            <a:r>
              <a:rPr lang="en-US" sz="1400" b="1" spc="-100" dirty="0">
                <a:ln w="3175">
                  <a:noFill/>
                </a:ln>
                <a:solidFill>
                  <a:srgbClr val="FFFFFF"/>
                </a:solidFill>
              </a:rPr>
              <a:t>&amp; Statistical modelling</a:t>
            </a:r>
          </a:p>
        </p:txBody>
      </p:sp>
      <p:grpSp>
        <p:nvGrpSpPr>
          <p:cNvPr id="78" name="Group 77"/>
          <p:cNvGrpSpPr/>
          <p:nvPr/>
        </p:nvGrpSpPr>
        <p:grpSpPr bwMode="black">
          <a:xfrm>
            <a:off x="10127103" y="4372415"/>
            <a:ext cx="759088" cy="652164"/>
            <a:chOff x="6673850" y="4338638"/>
            <a:chExt cx="1403351" cy="1082675"/>
          </a:xfrm>
          <a:solidFill>
            <a:srgbClr val="FFFFFF"/>
          </a:solidFill>
        </p:grpSpPr>
        <p:sp>
          <p:nvSpPr>
            <p:cNvPr id="7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6"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7"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8"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9"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90" name="TextBox 89"/>
          <p:cNvSpPr txBox="1"/>
          <p:nvPr/>
        </p:nvSpPr>
        <p:spPr>
          <a:xfrm>
            <a:off x="9500238" y="2778695"/>
            <a:ext cx="1945716" cy="1071062"/>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APT hunters – </a:t>
            </a:r>
            <a:br>
              <a:rPr lang="en-US" sz="1400" b="1" spc="-100" dirty="0">
                <a:ln w="3175">
                  <a:noFill/>
                </a:ln>
                <a:solidFill>
                  <a:srgbClr val="FFFFFF"/>
                </a:solidFill>
              </a:rPr>
            </a:br>
            <a:r>
              <a:rPr lang="en-US" sz="1400" b="1" spc="-100" dirty="0">
                <a:ln w="3175">
                  <a:noFill/>
                </a:ln>
                <a:solidFill>
                  <a:srgbClr val="FFFFFF"/>
                </a:solidFill>
              </a:rPr>
              <a:t>OS Security, Exploit &amp; Malware Researchers, &amp; Threat Intelligence</a:t>
            </a:r>
          </a:p>
        </p:txBody>
      </p:sp>
      <p:sp>
        <p:nvSpPr>
          <p:cNvPr id="91" name="Freeform 90"/>
          <p:cNvSpPr>
            <a:spLocks noChangeAspect="1"/>
          </p:cNvSpPr>
          <p:nvPr/>
        </p:nvSpPr>
        <p:spPr bwMode="black">
          <a:xfrm>
            <a:off x="7774119" y="2336748"/>
            <a:ext cx="695673" cy="603556"/>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91"/>
          <p:cNvSpPr>
            <a:spLocks noChangeAspect="1"/>
          </p:cNvSpPr>
          <p:nvPr/>
        </p:nvSpPr>
        <p:spPr bwMode="auto">
          <a:xfrm>
            <a:off x="7491349" y="2186222"/>
            <a:ext cx="559180" cy="564706"/>
          </a:xfrm>
          <a:custGeom>
            <a:avLst/>
            <a:gdLst>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667122 w 1407693"/>
              <a:gd name="connsiteY16" fmla="*/ 874003 h 1585061"/>
              <a:gd name="connsiteX17" fmla="*/ 813133 w 1407693"/>
              <a:gd name="connsiteY17" fmla="*/ 597591 h 1585061"/>
              <a:gd name="connsiteX18" fmla="*/ 972418 w 1407693"/>
              <a:gd name="connsiteY18" fmla="*/ 399142 h 1585061"/>
              <a:gd name="connsiteX19" fmla="*/ 989231 w 1407693"/>
              <a:gd name="connsiteY19" fmla="*/ 382309 h 1585061"/>
              <a:gd name="connsiteX20" fmla="*/ 992771 w 1407693"/>
              <a:gd name="connsiteY20" fmla="*/ 374336 h 1585061"/>
              <a:gd name="connsiteX21" fmla="*/ 695394 w 1407693"/>
              <a:gd name="connsiteY21" fmla="*/ 0 h 1585061"/>
              <a:gd name="connsiteX22" fmla="*/ 1407693 w 1407693"/>
              <a:gd name="connsiteY22" fmla="*/ 200525 h 1585061"/>
              <a:gd name="connsiteX23" fmla="*/ 694708 w 1407693"/>
              <a:gd name="connsiteY23" fmla="*/ 1585061 h 1585061"/>
              <a:gd name="connsiteX24" fmla="*/ 0 w 1407693"/>
              <a:gd name="connsiteY24" fmla="*/ 196090 h 1585061"/>
              <a:gd name="connsiteX25" fmla="*/ 695394 w 1407693"/>
              <a:gd name="connsiteY25" fmla="*/ 0 h 1585061"/>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813133 w 1407693"/>
              <a:gd name="connsiteY16" fmla="*/ 597591 h 1585061"/>
              <a:gd name="connsiteX17" fmla="*/ 972418 w 1407693"/>
              <a:gd name="connsiteY17" fmla="*/ 399142 h 1585061"/>
              <a:gd name="connsiteX18" fmla="*/ 989231 w 1407693"/>
              <a:gd name="connsiteY18" fmla="*/ 382309 h 1585061"/>
              <a:gd name="connsiteX19" fmla="*/ 992771 w 1407693"/>
              <a:gd name="connsiteY19" fmla="*/ 374336 h 1585061"/>
              <a:gd name="connsiteX20" fmla="*/ 695394 w 1407693"/>
              <a:gd name="connsiteY20" fmla="*/ 0 h 1585061"/>
              <a:gd name="connsiteX21" fmla="*/ 1407693 w 1407693"/>
              <a:gd name="connsiteY21" fmla="*/ 200525 h 1585061"/>
              <a:gd name="connsiteX22" fmla="*/ 694708 w 1407693"/>
              <a:gd name="connsiteY22" fmla="*/ 1585061 h 1585061"/>
              <a:gd name="connsiteX23" fmla="*/ 0 w 1407693"/>
              <a:gd name="connsiteY23" fmla="*/ 196090 h 1585061"/>
              <a:gd name="connsiteX24" fmla="*/ 695394 w 1407693"/>
              <a:gd name="connsiteY24" fmla="*/ 0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675971 w 1407693"/>
              <a:gd name="connsiteY13" fmla="*/ 668466 h 1585061"/>
              <a:gd name="connsiteX14" fmla="*/ 592789 w 1407693"/>
              <a:gd name="connsiteY14" fmla="*/ 836794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20" fmla="*/ 512262 w 1407693"/>
              <a:gd name="connsiteY20" fmla="*/ 911212 h 1585061"/>
              <a:gd name="connsiteX21" fmla="*/ 538809 w 1407693"/>
              <a:gd name="connsiteY21" fmla="*/ 948422 h 1585061"/>
              <a:gd name="connsiteX22" fmla="*/ 579515 w 1407693"/>
              <a:gd name="connsiteY22" fmla="*/ 955509 h 1585061"/>
              <a:gd name="connsiteX23" fmla="*/ 870065 w 1407693"/>
              <a:gd name="connsiteY23" fmla="*/ 1177906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23" fmla="*/ 579515 w 1407693"/>
              <a:gd name="connsiteY23" fmla="*/ 955509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527305 w 1407693"/>
              <a:gd name="connsiteY14" fmla="*/ 753516 h 1585061"/>
              <a:gd name="connsiteX15" fmla="*/ 477750 w 1407693"/>
              <a:gd name="connsiteY15" fmla="*/ 731367 h 1585061"/>
              <a:gd name="connsiteX16" fmla="*/ 438814 w 1407693"/>
              <a:gd name="connsiteY16" fmla="*/ 748200 h 1585061"/>
              <a:gd name="connsiteX17" fmla="*/ 414921 w 1407693"/>
              <a:gd name="connsiteY17" fmla="*/ 780980 h 1585061"/>
              <a:gd name="connsiteX18" fmla="*/ 437044 w 1407693"/>
              <a:gd name="connsiteY18"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527305 w 1407693"/>
              <a:gd name="connsiteY13" fmla="*/ 753516 h 1585061"/>
              <a:gd name="connsiteX14" fmla="*/ 477750 w 1407693"/>
              <a:gd name="connsiteY14" fmla="*/ 731367 h 1585061"/>
              <a:gd name="connsiteX15" fmla="*/ 438814 w 1407693"/>
              <a:gd name="connsiteY15" fmla="*/ 748200 h 1585061"/>
              <a:gd name="connsiteX16" fmla="*/ 414921 w 1407693"/>
              <a:gd name="connsiteY16" fmla="*/ 780980 h 1585061"/>
              <a:gd name="connsiteX17" fmla="*/ 437044 w 1407693"/>
              <a:gd name="connsiteY17"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52069 w 1407693"/>
              <a:gd name="connsiteY10" fmla="*/ 414203 h 1585061"/>
              <a:gd name="connsiteX11" fmla="*/ 772427 w 1407693"/>
              <a:gd name="connsiteY11" fmla="*/ 514313 h 1585061"/>
              <a:gd name="connsiteX12" fmla="*/ 527305 w 1407693"/>
              <a:gd name="connsiteY12" fmla="*/ 753516 h 1585061"/>
              <a:gd name="connsiteX13" fmla="*/ 477750 w 1407693"/>
              <a:gd name="connsiteY13" fmla="*/ 731367 h 1585061"/>
              <a:gd name="connsiteX14" fmla="*/ 438814 w 1407693"/>
              <a:gd name="connsiteY14" fmla="*/ 748200 h 1585061"/>
              <a:gd name="connsiteX15" fmla="*/ 414921 w 1407693"/>
              <a:gd name="connsiteY15" fmla="*/ 780980 h 1585061"/>
              <a:gd name="connsiteX16" fmla="*/ 437044 w 1407693"/>
              <a:gd name="connsiteY16"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772427 w 1407693"/>
              <a:gd name="connsiteY10" fmla="*/ 514313 h 1585061"/>
              <a:gd name="connsiteX11" fmla="*/ 527305 w 1407693"/>
              <a:gd name="connsiteY11" fmla="*/ 753516 h 1585061"/>
              <a:gd name="connsiteX12" fmla="*/ 477750 w 1407693"/>
              <a:gd name="connsiteY12" fmla="*/ 731367 h 1585061"/>
              <a:gd name="connsiteX13" fmla="*/ 438814 w 1407693"/>
              <a:gd name="connsiteY13" fmla="*/ 748200 h 1585061"/>
              <a:gd name="connsiteX14" fmla="*/ 414921 w 1407693"/>
              <a:gd name="connsiteY14" fmla="*/ 780980 h 1585061"/>
              <a:gd name="connsiteX15" fmla="*/ 437044 w 1407693"/>
              <a:gd name="connsiteY15"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772427 w 1407693"/>
              <a:gd name="connsiteY9" fmla="*/ 514313 h 1585061"/>
              <a:gd name="connsiteX10" fmla="*/ 527305 w 1407693"/>
              <a:gd name="connsiteY10" fmla="*/ 753516 h 1585061"/>
              <a:gd name="connsiteX11" fmla="*/ 477750 w 1407693"/>
              <a:gd name="connsiteY11" fmla="*/ 731367 h 1585061"/>
              <a:gd name="connsiteX12" fmla="*/ 438814 w 1407693"/>
              <a:gd name="connsiteY12" fmla="*/ 748200 h 1585061"/>
              <a:gd name="connsiteX13" fmla="*/ 414921 w 1407693"/>
              <a:gd name="connsiteY13" fmla="*/ 780980 h 1585061"/>
              <a:gd name="connsiteX14" fmla="*/ 437044 w 1407693"/>
              <a:gd name="connsiteY14"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772427 w 1407693"/>
              <a:gd name="connsiteY8" fmla="*/ 514313 h 1585061"/>
              <a:gd name="connsiteX9" fmla="*/ 527305 w 1407693"/>
              <a:gd name="connsiteY9" fmla="*/ 753516 h 1585061"/>
              <a:gd name="connsiteX10" fmla="*/ 477750 w 1407693"/>
              <a:gd name="connsiteY10" fmla="*/ 731367 h 1585061"/>
              <a:gd name="connsiteX11" fmla="*/ 438814 w 1407693"/>
              <a:gd name="connsiteY11" fmla="*/ 748200 h 1585061"/>
              <a:gd name="connsiteX12" fmla="*/ 414921 w 1407693"/>
              <a:gd name="connsiteY12" fmla="*/ 780980 h 1585061"/>
              <a:gd name="connsiteX13" fmla="*/ 437044 w 1407693"/>
              <a:gd name="connsiteY13"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527305 w 1407693"/>
              <a:gd name="connsiteY8" fmla="*/ 753516 h 1585061"/>
              <a:gd name="connsiteX9" fmla="*/ 477750 w 1407693"/>
              <a:gd name="connsiteY9" fmla="*/ 731367 h 1585061"/>
              <a:gd name="connsiteX10" fmla="*/ 438814 w 1407693"/>
              <a:gd name="connsiteY10" fmla="*/ 748200 h 1585061"/>
              <a:gd name="connsiteX11" fmla="*/ 414921 w 1407693"/>
              <a:gd name="connsiteY11" fmla="*/ 780980 h 1585061"/>
              <a:gd name="connsiteX12" fmla="*/ 437044 w 1407693"/>
              <a:gd name="connsiteY12"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77750 w 1407693"/>
              <a:gd name="connsiteY6" fmla="*/ 731367 h 1585061"/>
              <a:gd name="connsiteX7" fmla="*/ 438814 w 1407693"/>
              <a:gd name="connsiteY7" fmla="*/ 748200 h 1585061"/>
              <a:gd name="connsiteX8" fmla="*/ 414921 w 1407693"/>
              <a:gd name="connsiteY8" fmla="*/ 780980 h 1585061"/>
              <a:gd name="connsiteX9" fmla="*/ 437044 w 1407693"/>
              <a:gd name="connsiteY9"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38814 w 1407693"/>
              <a:gd name="connsiteY6" fmla="*/ 748200 h 1585061"/>
              <a:gd name="connsiteX7" fmla="*/ 414921 w 1407693"/>
              <a:gd name="connsiteY7" fmla="*/ 780980 h 1585061"/>
              <a:gd name="connsiteX8" fmla="*/ 437044 w 1407693"/>
              <a:gd name="connsiteY8"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7" fmla="*/ 437044 w 1407693"/>
              <a:gd name="connsiteY7"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3" h="1585061">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path>
            </a:pathLst>
          </a:custGeom>
          <a:solidFill>
            <a:srgbClr val="F2F2F2"/>
          </a:solid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p:cNvSpPr txBox="1"/>
          <p:nvPr/>
        </p:nvSpPr>
        <p:spPr>
          <a:xfrm>
            <a:off x="7116894" y="2957798"/>
            <a:ext cx="178726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11M Enterprise machines reporting</a:t>
            </a:r>
            <a:endParaRPr lang="en-US" sz="1400" dirty="0">
              <a:solidFill>
                <a:srgbClr val="FFFFFF"/>
              </a:solidFill>
            </a:endParaRPr>
          </a:p>
        </p:txBody>
      </p:sp>
      <p:sp>
        <p:nvSpPr>
          <p:cNvPr id="94" name="TextBox 93"/>
          <p:cNvSpPr txBox="1"/>
          <p:nvPr/>
        </p:nvSpPr>
        <p:spPr>
          <a:xfrm>
            <a:off x="7008029" y="5083443"/>
            <a:ext cx="1980933"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b="1" spc="-100" dirty="0">
                <a:ln w="3175">
                  <a:noFill/>
                </a:ln>
                <a:solidFill>
                  <a:srgbClr val="FFFFFF"/>
                </a:solidFill>
              </a:rPr>
              <a:t>2.5T URLs indexed and 600M reputation look ups</a:t>
            </a:r>
            <a:endParaRPr lang="en-US" sz="1400" dirty="0">
              <a:solidFill>
                <a:srgbClr val="FFFFFF"/>
              </a:solidFill>
            </a:endParaRPr>
          </a:p>
        </p:txBody>
      </p:sp>
      <p:sp>
        <p:nvSpPr>
          <p:cNvPr id="95" name="Freeform 21"/>
          <p:cNvSpPr>
            <a:spLocks noChangeAspect="1" noEditPoints="1"/>
          </p:cNvSpPr>
          <p:nvPr/>
        </p:nvSpPr>
        <p:spPr bwMode="black">
          <a:xfrm>
            <a:off x="5278254" y="4376273"/>
            <a:ext cx="1179352" cy="692767"/>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21" tIns="44811" rIns="89621" bIns="44811" numCol="1" anchor="t" anchorCtr="0" compatLnSpc="1">
            <a:prstTxWarp prst="textNoShape">
              <a:avLst/>
            </a:prstTxWarp>
          </a:bodyPr>
          <a:lstStyle/>
          <a:p>
            <a:pPr defTabSz="914185"/>
            <a:endParaRPr lang="en-US" dirty="0">
              <a:solidFill>
                <a:srgbClr val="FFFFFF"/>
              </a:solidFill>
            </a:endParaRPr>
          </a:p>
        </p:txBody>
      </p:sp>
    </p:spTree>
    <p:extLst>
      <p:ext uri="{BB962C8B-B14F-4D97-AF65-F5344CB8AC3E}">
        <p14:creationId xmlns:p14="http://schemas.microsoft.com/office/powerpoint/2010/main" val="18422386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353" y="-54143"/>
            <a:ext cx="12438828" cy="2469684"/>
          </a:xfrm>
          <a:prstGeom prst="rect">
            <a:avLst/>
          </a:prstGeom>
        </p:spPr>
      </p:pic>
      <p:sp>
        <p:nvSpPr>
          <p:cNvPr id="7" name="Rectangle 6"/>
          <p:cNvSpPr/>
          <p:nvPr/>
        </p:nvSpPr>
        <p:spPr>
          <a:xfrm>
            <a:off x="882" y="-2"/>
            <a:ext cx="12431602" cy="2484122"/>
          </a:xfrm>
          <a:prstGeom prst="rect">
            <a:avLst/>
          </a:prstGeom>
          <a:solidFill>
            <a:srgbClr val="00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r>
              <a:rPr lang="en-US" sz="1224" dirty="0">
                <a:solidFill>
                  <a:prstClr val="white"/>
                </a:solidFill>
              </a:rPr>
              <a:t> </a:t>
            </a:r>
          </a:p>
        </p:txBody>
      </p:sp>
      <p:sp>
        <p:nvSpPr>
          <p:cNvPr id="10" name="Rectangle 9"/>
          <p:cNvSpPr/>
          <p:nvPr/>
        </p:nvSpPr>
        <p:spPr>
          <a:xfrm>
            <a:off x="-2353" y="2425720"/>
            <a:ext cx="12437945" cy="1076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12" name="TextBox 11"/>
          <p:cNvSpPr txBox="1"/>
          <p:nvPr/>
        </p:nvSpPr>
        <p:spPr>
          <a:xfrm>
            <a:off x="1701576" y="1267042"/>
            <a:ext cx="9033322" cy="458293"/>
          </a:xfrm>
          <a:prstGeom prst="rect">
            <a:avLst/>
          </a:prstGeom>
        </p:spPr>
        <p:txBody>
          <a:bodyPr vert="horz" wrap="square" lIns="93260" tIns="93260" rIns="93260" bIns="93260" rtlCol="0" anchor="ctr">
            <a:noAutofit/>
          </a:bodyPr>
          <a:lstStyle/>
          <a:p>
            <a:pPr algn="ctr" defTabSz="932597"/>
            <a:r>
              <a:rPr lang="en-US" sz="2400" b="1" dirty="0">
                <a:solidFill>
                  <a:prstClr val="white"/>
                </a:solidFill>
                <a:ea typeface="Segoe UI" pitchFamily="34" charset="0"/>
                <a:cs typeface="Segoe UI Semibold" panose="020B0702040204020203" pitchFamily="34" charset="0"/>
              </a:rPr>
              <a:t>helps enterprise customers detect and remediate</a:t>
            </a:r>
            <a:br>
              <a:rPr lang="en-US" sz="2400" b="1" dirty="0">
                <a:solidFill>
                  <a:prstClr val="white"/>
                </a:solidFill>
                <a:ea typeface="Segoe UI" pitchFamily="34" charset="0"/>
                <a:cs typeface="Segoe UI Semibold" panose="020B0702040204020203" pitchFamily="34" charset="0"/>
              </a:rPr>
            </a:br>
            <a:r>
              <a:rPr lang="en-US" sz="2400" b="1" dirty="0">
                <a:solidFill>
                  <a:prstClr val="white"/>
                </a:solidFill>
                <a:ea typeface="Segoe UI" pitchFamily="34" charset="0"/>
                <a:cs typeface="Segoe UI Semibold" panose="020B0702040204020203" pitchFamily="34" charset="0"/>
              </a:rPr>
              <a:t> Advanced Attacks and data breaches </a:t>
            </a:r>
          </a:p>
        </p:txBody>
      </p:sp>
      <p:sp>
        <p:nvSpPr>
          <p:cNvPr id="13" name="TextBox 12"/>
          <p:cNvSpPr txBox="1"/>
          <p:nvPr/>
        </p:nvSpPr>
        <p:spPr>
          <a:xfrm>
            <a:off x="2010233" y="449448"/>
            <a:ext cx="8412900" cy="306348"/>
          </a:xfrm>
          <a:prstGeom prst="rect">
            <a:avLst/>
          </a:prstGeom>
        </p:spPr>
        <p:txBody>
          <a:bodyPr vert="horz" wrap="square" lIns="93260" tIns="93260" rIns="93260" bIns="93260" rtlCol="0" anchor="ctr">
            <a:noAutofit/>
          </a:bodyPr>
          <a:lstStyle/>
          <a:p>
            <a:pPr algn="ctr" defTabSz="951026">
              <a:lnSpc>
                <a:spcPct val="90000"/>
              </a:lnSpc>
              <a:spcAft>
                <a:spcPts val="612"/>
              </a:spcAft>
            </a:pPr>
            <a:r>
              <a:rPr lang="en-US" sz="4896" b="1" dirty="0">
                <a:solidFill>
                  <a:schemeClr val="bg1"/>
                </a:solidFill>
                <a:latin typeface="Segoe UI Light"/>
                <a:ea typeface="Segoe UI" pitchFamily="34" charset="0"/>
                <a:cs typeface="Segoe UI Light" panose="020B0502040204020203" pitchFamily="34" charset="0"/>
              </a:rPr>
              <a:t>Windows Defender ATP</a:t>
            </a:r>
          </a:p>
        </p:txBody>
      </p:sp>
      <p:sp>
        <p:nvSpPr>
          <p:cNvPr id="17" name="TextBox 16"/>
          <p:cNvSpPr txBox="1"/>
          <p:nvPr/>
        </p:nvSpPr>
        <p:spPr>
          <a:xfrm>
            <a:off x="4831184" y="4100275"/>
            <a:ext cx="2879402" cy="1603433"/>
          </a:xfrm>
          <a:prstGeom prst="rect">
            <a:avLst/>
          </a:prstGeom>
        </p:spPr>
        <p:txBody>
          <a:bodyPr vert="horz" wrap="square" lIns="93260" tIns="93260" rIns="93260" bIns="93260" rtlCol="0" anchor="t">
            <a:noAutofit/>
          </a:bodyPr>
          <a:lstStyle/>
          <a:p>
            <a:pPr algn="ctr" defTabSz="932597"/>
            <a:r>
              <a:rPr lang="en-US" sz="1836" dirty="0">
                <a:solidFill>
                  <a:srgbClr val="525252"/>
                </a:solidFill>
                <a:ea typeface="Segoe UI" pitchFamily="34" charset="0"/>
                <a:cs typeface="Segoe UI Semibold" panose="020B0702040204020203" pitchFamily="34" charset="0"/>
              </a:rPr>
              <a:t>Powered by cloud </a:t>
            </a:r>
            <a:r>
              <a:rPr lang="en-US" sz="1836" b="1" dirty="0">
                <a:solidFill>
                  <a:srgbClr val="525252"/>
                </a:solidFill>
                <a:ea typeface="Segoe UI" pitchFamily="34" charset="0"/>
                <a:cs typeface="Segoe UI Semibold" panose="020B0702040204020203" pitchFamily="34" charset="0"/>
              </a:rPr>
              <a:t>Machine Learning Analytics </a:t>
            </a:r>
            <a:r>
              <a:rPr lang="en-US" sz="1836" dirty="0">
                <a:solidFill>
                  <a:srgbClr val="525252"/>
                </a:solidFill>
                <a:ea typeface="Segoe UI" pitchFamily="34" charset="0"/>
                <a:cs typeface="Segoe UI Semibold" panose="020B0702040204020203" pitchFamily="34" charset="0"/>
              </a:rPr>
              <a:t>over the largest sensor array in the world</a:t>
            </a:r>
          </a:p>
        </p:txBody>
      </p:sp>
      <p:sp>
        <p:nvSpPr>
          <p:cNvPr id="16" name="TextBox 15"/>
          <p:cNvSpPr txBox="1"/>
          <p:nvPr/>
        </p:nvSpPr>
        <p:spPr>
          <a:xfrm>
            <a:off x="949805" y="4100275"/>
            <a:ext cx="2921305" cy="1603433"/>
          </a:xfrm>
          <a:prstGeom prst="rect">
            <a:avLst/>
          </a:prstGeom>
        </p:spPr>
        <p:txBody>
          <a:bodyPr vert="horz" wrap="square" lIns="93260" tIns="93260" rIns="93260" bIns="93260" rtlCol="0" anchor="t">
            <a:noAutofit/>
          </a:bodyPr>
          <a:lstStyle/>
          <a:p>
            <a:pPr lvl="0" algn="ctr" defTabSz="932597">
              <a:defRPr/>
            </a:pPr>
            <a:r>
              <a:rPr lang="en-US" sz="1836" dirty="0">
                <a:solidFill>
                  <a:srgbClr val="525252"/>
                </a:solidFill>
                <a:ea typeface="Segoe UI" pitchFamily="34" charset="0"/>
                <a:cs typeface="Segoe UI Semibold" panose="020B0702040204020203" pitchFamily="34" charset="0"/>
              </a:rPr>
              <a:t>Client side dynamic </a:t>
            </a:r>
            <a:r>
              <a:rPr lang="en-US" sz="1836" b="1" dirty="0">
                <a:solidFill>
                  <a:srgbClr val="525252"/>
                </a:solidFill>
                <a:ea typeface="Segoe UI" pitchFamily="34" charset="0"/>
                <a:cs typeface="Segoe UI Semibold" panose="020B0702040204020203" pitchFamily="34" charset="0"/>
              </a:rPr>
              <a:t>endpoint behavioral </a:t>
            </a:r>
            <a:r>
              <a:rPr lang="en-US" sz="1836" dirty="0">
                <a:solidFill>
                  <a:srgbClr val="525252"/>
                </a:solidFill>
                <a:ea typeface="Segoe UI" pitchFamily="34" charset="0"/>
                <a:cs typeface="Segoe UI Semibold" panose="020B0702040204020203" pitchFamily="34" charset="0"/>
              </a:rPr>
              <a:t>sensors and loggers,</a:t>
            </a:r>
            <a:br>
              <a:rPr lang="en-US" sz="1836" dirty="0">
                <a:solidFill>
                  <a:srgbClr val="525252"/>
                </a:solidFill>
                <a:ea typeface="Segoe UI" pitchFamily="34" charset="0"/>
                <a:cs typeface="Segoe UI Semibold" panose="020B0702040204020203" pitchFamily="34" charset="0"/>
              </a:rPr>
            </a:br>
            <a:r>
              <a:rPr lang="en-US" sz="1836" dirty="0">
                <a:solidFill>
                  <a:srgbClr val="525252"/>
                </a:solidFill>
                <a:ea typeface="Segoe UI" pitchFamily="34" charset="0"/>
                <a:cs typeface="Segoe UI Semibold" panose="020B0702040204020203" pitchFamily="34" charset="0"/>
              </a:rPr>
              <a:t>works </a:t>
            </a:r>
            <a:r>
              <a:rPr lang="en-US" sz="1836" b="1" dirty="0">
                <a:solidFill>
                  <a:srgbClr val="525252"/>
                </a:solidFill>
                <a:ea typeface="Segoe UI" pitchFamily="34" charset="0"/>
                <a:cs typeface="Segoe UI Semibold" panose="020B0702040204020203" pitchFamily="34" charset="0"/>
              </a:rPr>
              <a:t>side by side</a:t>
            </a:r>
            <a:br>
              <a:rPr lang="en-US" sz="1836" b="1" dirty="0">
                <a:solidFill>
                  <a:srgbClr val="525252"/>
                </a:solidFill>
                <a:ea typeface="Segoe UI" pitchFamily="34" charset="0"/>
                <a:cs typeface="Segoe UI Semibold" panose="020B0702040204020203" pitchFamily="34" charset="0"/>
              </a:rPr>
            </a:br>
            <a:r>
              <a:rPr lang="en-US" sz="1836" dirty="0">
                <a:solidFill>
                  <a:srgbClr val="525252"/>
                </a:solidFill>
                <a:ea typeface="Segoe UI" pitchFamily="34" charset="0"/>
                <a:cs typeface="Segoe UI Semibold" panose="020B0702040204020203" pitchFamily="34" charset="0"/>
              </a:rPr>
              <a:t>with any existing endpoint security technology</a:t>
            </a:r>
          </a:p>
        </p:txBody>
      </p:sp>
      <p:grpSp>
        <p:nvGrpSpPr>
          <p:cNvPr id="38" name="Group 37"/>
          <p:cNvGrpSpPr>
            <a:grpSpLocks noChangeAspect="1"/>
          </p:cNvGrpSpPr>
          <p:nvPr/>
        </p:nvGrpSpPr>
        <p:grpSpPr>
          <a:xfrm>
            <a:off x="2115133" y="3132257"/>
            <a:ext cx="466302" cy="466302"/>
            <a:chOff x="4421188" y="4308476"/>
            <a:chExt cx="285750" cy="285750"/>
          </a:xfrm>
        </p:grpSpPr>
        <p:sp>
          <p:nvSpPr>
            <p:cNvPr id="39" name="Freeform 517"/>
            <p:cNvSpPr>
              <a:spLocks/>
            </p:cNvSpPr>
            <p:nvPr/>
          </p:nvSpPr>
          <p:spPr bwMode="auto">
            <a:xfrm>
              <a:off x="4421188" y="4308476"/>
              <a:ext cx="285750" cy="285750"/>
            </a:xfrm>
            <a:custGeom>
              <a:avLst/>
              <a:gdLst>
                <a:gd name="T0" fmla="*/ 76 w 76"/>
                <a:gd name="T1" fmla="*/ 4 h 76"/>
                <a:gd name="T2" fmla="*/ 72 w 76"/>
                <a:gd name="T3" fmla="*/ 0 h 76"/>
                <a:gd name="T4" fmla="*/ 4 w 76"/>
                <a:gd name="T5" fmla="*/ 0 h 76"/>
                <a:gd name="T6" fmla="*/ 0 w 76"/>
                <a:gd name="T7" fmla="*/ 4 h 76"/>
                <a:gd name="T8" fmla="*/ 0 w 76"/>
                <a:gd name="T9" fmla="*/ 72 h 76"/>
                <a:gd name="T10" fmla="*/ 4 w 76"/>
                <a:gd name="T11" fmla="*/ 76 h 76"/>
                <a:gd name="T12" fmla="*/ 72 w 76"/>
                <a:gd name="T13" fmla="*/ 76 h 76"/>
                <a:gd name="T14" fmla="*/ 76 w 76"/>
                <a:gd name="T15" fmla="*/ 72 h 76"/>
                <a:gd name="T16" fmla="*/ 76 w 76"/>
                <a:gd name="T17"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6" y="4"/>
                  </a:moveTo>
                  <a:cubicBezTo>
                    <a:pt x="76" y="2"/>
                    <a:pt x="74" y="0"/>
                    <a:pt x="72" y="0"/>
                  </a:cubicBezTo>
                  <a:cubicBezTo>
                    <a:pt x="4" y="0"/>
                    <a:pt x="4" y="0"/>
                    <a:pt x="4" y="0"/>
                  </a:cubicBezTo>
                  <a:cubicBezTo>
                    <a:pt x="2" y="0"/>
                    <a:pt x="0" y="2"/>
                    <a:pt x="0" y="4"/>
                  </a:cubicBezTo>
                  <a:cubicBezTo>
                    <a:pt x="0" y="72"/>
                    <a:pt x="0" y="72"/>
                    <a:pt x="0" y="72"/>
                  </a:cubicBezTo>
                  <a:cubicBezTo>
                    <a:pt x="0" y="74"/>
                    <a:pt x="2" y="76"/>
                    <a:pt x="4" y="76"/>
                  </a:cubicBezTo>
                  <a:cubicBezTo>
                    <a:pt x="72" y="76"/>
                    <a:pt x="72" y="76"/>
                    <a:pt x="72" y="76"/>
                  </a:cubicBezTo>
                  <a:cubicBezTo>
                    <a:pt x="74" y="76"/>
                    <a:pt x="76" y="74"/>
                    <a:pt x="76" y="72"/>
                  </a:cubicBezTo>
                  <a:lnTo>
                    <a:pt x="76" y="4"/>
                  </a:lnTo>
                  <a:close/>
                </a:path>
              </a:pathLst>
            </a:custGeom>
            <a:noFill/>
            <a:ln w="11113" cap="rnd">
              <a:solidFill>
                <a:srgbClr val="52525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0" name="Line 518"/>
            <p:cNvSpPr>
              <a:spLocks noChangeShapeType="1"/>
            </p:cNvSpPr>
            <p:nvPr/>
          </p:nvSpPr>
          <p:spPr bwMode="auto">
            <a:xfrm>
              <a:off x="4437063" y="4368801"/>
              <a:ext cx="255588"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1" name="Line 519"/>
            <p:cNvSpPr>
              <a:spLocks noChangeShapeType="1"/>
            </p:cNvSpPr>
            <p:nvPr/>
          </p:nvSpPr>
          <p:spPr bwMode="auto">
            <a:xfrm>
              <a:off x="4437063" y="4413251"/>
              <a:ext cx="255588"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2" name="Line 520"/>
            <p:cNvSpPr>
              <a:spLocks noChangeShapeType="1"/>
            </p:cNvSpPr>
            <p:nvPr/>
          </p:nvSpPr>
          <p:spPr bwMode="auto">
            <a:xfrm flipV="1">
              <a:off x="4481513" y="4322763"/>
              <a:ext cx="0" cy="255588"/>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3" name="Freeform 521"/>
            <p:cNvSpPr>
              <a:spLocks/>
            </p:cNvSpPr>
            <p:nvPr/>
          </p:nvSpPr>
          <p:spPr bwMode="auto">
            <a:xfrm>
              <a:off x="4527551" y="4322763"/>
              <a:ext cx="28575" cy="255588"/>
            </a:xfrm>
            <a:custGeom>
              <a:avLst/>
              <a:gdLst>
                <a:gd name="T0" fmla="*/ 0 w 18"/>
                <a:gd name="T1" fmla="*/ 161 h 161"/>
                <a:gd name="T2" fmla="*/ 0 w 18"/>
                <a:gd name="T3" fmla="*/ 100 h 161"/>
                <a:gd name="T4" fmla="*/ 18 w 18"/>
                <a:gd name="T5" fmla="*/ 62 h 161"/>
                <a:gd name="T6" fmla="*/ 18 w 18"/>
                <a:gd name="T7" fmla="*/ 0 h 161"/>
              </a:gdLst>
              <a:ahLst/>
              <a:cxnLst>
                <a:cxn ang="0">
                  <a:pos x="T0" y="T1"/>
                </a:cxn>
                <a:cxn ang="0">
                  <a:pos x="T2" y="T3"/>
                </a:cxn>
                <a:cxn ang="0">
                  <a:pos x="T4" y="T5"/>
                </a:cxn>
                <a:cxn ang="0">
                  <a:pos x="T6" y="T7"/>
                </a:cxn>
              </a:cxnLst>
              <a:rect l="0" t="0" r="r" b="b"/>
              <a:pathLst>
                <a:path w="18" h="161">
                  <a:moveTo>
                    <a:pt x="0" y="161"/>
                  </a:moveTo>
                  <a:lnTo>
                    <a:pt x="0" y="100"/>
                  </a:lnTo>
                  <a:lnTo>
                    <a:pt x="18" y="62"/>
                  </a:lnTo>
                  <a:lnTo>
                    <a:pt x="18" y="0"/>
                  </a:lnTo>
                </a:path>
              </a:pathLst>
            </a:custGeom>
            <a:noFill/>
            <a:ln w="11113" cap="rnd">
              <a:solidFill>
                <a:srgbClr val="52525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4" name="Line 522"/>
            <p:cNvSpPr>
              <a:spLocks noChangeShapeType="1"/>
            </p:cNvSpPr>
            <p:nvPr/>
          </p:nvSpPr>
          <p:spPr bwMode="auto">
            <a:xfrm>
              <a:off x="4437063" y="4503738"/>
              <a:ext cx="134938"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5" name="Line 523"/>
            <p:cNvSpPr>
              <a:spLocks noChangeShapeType="1"/>
            </p:cNvSpPr>
            <p:nvPr/>
          </p:nvSpPr>
          <p:spPr bwMode="auto">
            <a:xfrm>
              <a:off x="4632326" y="4503738"/>
              <a:ext cx="60325"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6" name="Line 524"/>
            <p:cNvSpPr>
              <a:spLocks noChangeShapeType="1"/>
            </p:cNvSpPr>
            <p:nvPr/>
          </p:nvSpPr>
          <p:spPr bwMode="auto">
            <a:xfrm flipV="1">
              <a:off x="4602163" y="4322763"/>
              <a:ext cx="0" cy="150813"/>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7" name="Line 525"/>
            <p:cNvSpPr>
              <a:spLocks noChangeShapeType="1"/>
            </p:cNvSpPr>
            <p:nvPr/>
          </p:nvSpPr>
          <p:spPr bwMode="auto">
            <a:xfrm flipV="1">
              <a:off x="4602163" y="4533901"/>
              <a:ext cx="0" cy="4445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Oval 526"/>
            <p:cNvSpPr>
              <a:spLocks noChangeArrowheads="1"/>
            </p:cNvSpPr>
            <p:nvPr/>
          </p:nvSpPr>
          <p:spPr bwMode="auto">
            <a:xfrm>
              <a:off x="4572001" y="4473576"/>
              <a:ext cx="60325" cy="60325"/>
            </a:xfrm>
            <a:prstGeom prst="ellipse">
              <a:avLst/>
            </a:prstGeom>
            <a:noFill/>
            <a:ln w="11113" cap="rnd">
              <a:solidFill>
                <a:srgbClr val="52525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
        <p:nvSpPr>
          <p:cNvPr id="52" name="Freeform 154"/>
          <p:cNvSpPr>
            <a:spLocks/>
          </p:cNvSpPr>
          <p:nvPr/>
        </p:nvSpPr>
        <p:spPr bwMode="auto">
          <a:xfrm>
            <a:off x="5896151" y="3132257"/>
            <a:ext cx="749469" cy="474664"/>
          </a:xfrm>
          <a:custGeom>
            <a:avLst/>
            <a:gdLst>
              <a:gd name="T0" fmla="*/ 61 w 76"/>
              <a:gd name="T1" fmla="*/ 14 h 48"/>
              <a:gd name="T2" fmla="*/ 43 w 76"/>
              <a:gd name="T3" fmla="*/ 0 h 48"/>
              <a:gd name="T4" fmla="*/ 25 w 76"/>
              <a:gd name="T5" fmla="*/ 12 h 48"/>
              <a:gd name="T6" fmla="*/ 19 w 76"/>
              <a:gd name="T7" fmla="*/ 9 h 48"/>
              <a:gd name="T8" fmla="*/ 10 w 76"/>
              <a:gd name="T9" fmla="*/ 19 h 48"/>
              <a:gd name="T10" fmla="*/ 10 w 76"/>
              <a:gd name="T11" fmla="*/ 20 h 48"/>
              <a:gd name="T12" fmla="*/ 0 w 76"/>
              <a:gd name="T13" fmla="*/ 33 h 48"/>
              <a:gd name="T14" fmla="*/ 14 w 76"/>
              <a:gd name="T15" fmla="*/ 48 h 48"/>
              <a:gd name="T16" fmla="*/ 59 w 76"/>
              <a:gd name="T17" fmla="*/ 48 h 48"/>
              <a:gd name="T18" fmla="*/ 76 w 76"/>
              <a:gd name="T19" fmla="*/ 31 h 48"/>
              <a:gd name="T20" fmla="*/ 61 w 76"/>
              <a:gd name="T2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48">
                <a:moveTo>
                  <a:pt x="61" y="14"/>
                </a:moveTo>
                <a:cubicBezTo>
                  <a:pt x="59" y="6"/>
                  <a:pt x="52" y="0"/>
                  <a:pt x="43" y="0"/>
                </a:cubicBezTo>
                <a:cubicBezTo>
                  <a:pt x="35" y="0"/>
                  <a:pt x="28" y="5"/>
                  <a:pt x="25" y="12"/>
                </a:cubicBezTo>
                <a:cubicBezTo>
                  <a:pt x="24" y="10"/>
                  <a:pt x="21" y="9"/>
                  <a:pt x="19" y="9"/>
                </a:cubicBezTo>
                <a:cubicBezTo>
                  <a:pt x="14" y="9"/>
                  <a:pt x="10" y="13"/>
                  <a:pt x="10" y="19"/>
                </a:cubicBezTo>
                <a:cubicBezTo>
                  <a:pt x="10" y="19"/>
                  <a:pt x="10" y="19"/>
                  <a:pt x="10" y="20"/>
                </a:cubicBezTo>
                <a:cubicBezTo>
                  <a:pt x="4" y="21"/>
                  <a:pt x="0" y="27"/>
                  <a:pt x="0" y="33"/>
                </a:cubicBezTo>
                <a:cubicBezTo>
                  <a:pt x="0" y="41"/>
                  <a:pt x="6" y="48"/>
                  <a:pt x="14" y="48"/>
                </a:cubicBezTo>
                <a:cubicBezTo>
                  <a:pt x="59" y="48"/>
                  <a:pt x="59" y="48"/>
                  <a:pt x="59" y="48"/>
                </a:cubicBezTo>
                <a:cubicBezTo>
                  <a:pt x="69" y="48"/>
                  <a:pt x="76" y="40"/>
                  <a:pt x="76" y="31"/>
                </a:cubicBezTo>
                <a:cubicBezTo>
                  <a:pt x="76" y="22"/>
                  <a:pt x="69" y="15"/>
                  <a:pt x="61" y="14"/>
                </a:cubicBezTo>
                <a:close/>
              </a:path>
            </a:pathLst>
          </a:custGeom>
          <a:noFill/>
          <a:ln w="11113"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a:grpSpLocks noChangeAspect="1"/>
          </p:cNvGrpSpPr>
          <p:nvPr/>
        </p:nvGrpSpPr>
        <p:grpSpPr>
          <a:xfrm>
            <a:off x="9792050" y="3132257"/>
            <a:ext cx="631083" cy="466302"/>
            <a:chOff x="2813051" y="4833938"/>
            <a:chExt cx="285750" cy="211138"/>
          </a:xfrm>
          <a:solidFill>
            <a:schemeClr val="bg1"/>
          </a:solidFill>
        </p:grpSpPr>
        <p:sp>
          <p:nvSpPr>
            <p:cNvPr id="24" name="Freeform 152"/>
            <p:cNvSpPr>
              <a:spLocks/>
            </p:cNvSpPr>
            <p:nvPr/>
          </p:nvSpPr>
          <p:spPr bwMode="auto">
            <a:xfrm>
              <a:off x="2813051" y="4849813"/>
              <a:ext cx="131763" cy="149225"/>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grpFill/>
            <a:ln w="11113" cap="rnd">
              <a:solidFill>
                <a:srgbClr val="0078D7"/>
              </a:solidFill>
              <a:prstDash val="solid"/>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5" name="Freeform 153"/>
            <p:cNvSpPr>
              <a:spLocks/>
            </p:cNvSpPr>
            <p:nvPr/>
          </p:nvSpPr>
          <p:spPr bwMode="auto">
            <a:xfrm>
              <a:off x="2889251" y="4833938"/>
              <a:ext cx="209550" cy="211138"/>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grpFill/>
            <a:ln w="11113" cap="rnd">
              <a:solidFill>
                <a:srgbClr val="0078D7"/>
              </a:solidFill>
              <a:prstDash val="solid"/>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
        <p:nvSpPr>
          <p:cNvPr id="54" name="TextBox 53"/>
          <p:cNvSpPr txBox="1"/>
          <p:nvPr/>
        </p:nvSpPr>
        <p:spPr>
          <a:xfrm>
            <a:off x="8965086" y="4100275"/>
            <a:ext cx="2259515" cy="1603433"/>
          </a:xfrm>
          <a:prstGeom prst="rect">
            <a:avLst/>
          </a:prstGeom>
        </p:spPr>
        <p:txBody>
          <a:bodyPr vert="horz" wrap="square" lIns="93260" tIns="93260" rIns="93260" bIns="93260" rtlCol="0" anchor="t">
            <a:noAutofit/>
          </a:bodyPr>
          <a:lstStyle/>
          <a:p>
            <a:pPr algn="ctr" defTabSz="932597"/>
            <a:r>
              <a:rPr lang="en-US" sz="1836" dirty="0">
                <a:solidFill>
                  <a:srgbClr val="525252"/>
                </a:solidFill>
                <a:ea typeface="Segoe UI" pitchFamily="34" charset="0"/>
                <a:cs typeface="Segoe UI Semibold" panose="020B0702040204020203" pitchFamily="34" charset="0"/>
              </a:rPr>
              <a:t>Enhanced by the </a:t>
            </a:r>
            <a:r>
              <a:rPr lang="en-US" sz="1836" b="1" dirty="0">
                <a:solidFill>
                  <a:srgbClr val="525252"/>
                </a:solidFill>
                <a:ea typeface="Segoe UI" pitchFamily="34" charset="0"/>
                <a:cs typeface="Segoe UI Semibold" panose="020B0702040204020203" pitchFamily="34" charset="0"/>
              </a:rPr>
              <a:t>community</a:t>
            </a:r>
            <a:r>
              <a:rPr lang="en-US" sz="1836" dirty="0">
                <a:solidFill>
                  <a:srgbClr val="525252"/>
                </a:solidFill>
                <a:ea typeface="Segoe UI" pitchFamily="34" charset="0"/>
                <a:cs typeface="Segoe UI Semibold" panose="020B0702040204020203" pitchFamily="34" charset="0"/>
              </a:rPr>
              <a:t> of our </a:t>
            </a:r>
            <a:r>
              <a:rPr lang="en-US" sz="1836" b="1" dirty="0">
                <a:solidFill>
                  <a:srgbClr val="525252"/>
                </a:solidFill>
                <a:ea typeface="Segoe UI" pitchFamily="34" charset="0"/>
                <a:cs typeface="Segoe UI Semibold" panose="020B0702040204020203" pitchFamily="34" charset="0"/>
              </a:rPr>
              <a:t>Hunters</a:t>
            </a:r>
            <a:r>
              <a:rPr lang="en-US" sz="1836" dirty="0">
                <a:solidFill>
                  <a:srgbClr val="525252"/>
                </a:solidFill>
                <a:ea typeface="Segoe UI" pitchFamily="34" charset="0"/>
                <a:cs typeface="Segoe UI Semibold" panose="020B0702040204020203" pitchFamily="34" charset="0"/>
              </a:rPr>
              <a:t>, </a:t>
            </a:r>
            <a:r>
              <a:rPr lang="en-US" sz="1836" b="1" dirty="0">
                <a:solidFill>
                  <a:srgbClr val="525252"/>
                </a:solidFill>
                <a:ea typeface="Segoe UI" pitchFamily="34" charset="0"/>
                <a:cs typeface="Segoe UI Semibold" panose="020B0702040204020203" pitchFamily="34" charset="0"/>
              </a:rPr>
              <a:t>researchers</a:t>
            </a:r>
            <a:r>
              <a:rPr lang="en-US" sz="1836" dirty="0">
                <a:solidFill>
                  <a:srgbClr val="525252"/>
                </a:solidFill>
                <a:ea typeface="Segoe UI" pitchFamily="34" charset="0"/>
                <a:cs typeface="Segoe UI Semibold" panose="020B0702040204020203" pitchFamily="34" charset="0"/>
              </a:rPr>
              <a:t> and </a:t>
            </a:r>
            <a:r>
              <a:rPr lang="en-US" sz="1836" b="1" dirty="0">
                <a:solidFill>
                  <a:srgbClr val="525252"/>
                </a:solidFill>
                <a:ea typeface="Segoe UI" pitchFamily="34" charset="0"/>
                <a:cs typeface="Segoe UI Semibold" panose="020B0702040204020203" pitchFamily="34" charset="0"/>
              </a:rPr>
              <a:t>threat intelligence</a:t>
            </a:r>
          </a:p>
        </p:txBody>
      </p:sp>
      <p:pic>
        <p:nvPicPr>
          <p:cNvPr id="36" name="Picture 35" hidden="1"/>
          <p:cNvPicPr>
            <a:picLocks noChangeAspect="1"/>
          </p:cNvPicPr>
          <p:nvPr/>
        </p:nvPicPr>
        <p:blipFill rotWithShape="1">
          <a:blip r:embed="rId4" cstate="hqprint">
            <a:extLst>
              <a:ext uri="{28A0092B-C50C-407E-A947-70E740481C1C}">
                <a14:useLocalDpi xmlns:a14="http://schemas.microsoft.com/office/drawing/2010/main"/>
              </a:ext>
            </a:extLst>
          </a:blip>
          <a:srcRect r="79682"/>
          <a:stretch/>
        </p:blipFill>
        <p:spPr>
          <a:xfrm>
            <a:off x="869273" y="6998367"/>
            <a:ext cx="837400" cy="768779"/>
          </a:xfrm>
          <a:prstGeom prst="rect">
            <a:avLst/>
          </a:prstGeom>
          <a:solidFill>
            <a:schemeClr val="bg1"/>
          </a:solidFill>
        </p:spPr>
      </p:pic>
      <p:grpSp>
        <p:nvGrpSpPr>
          <p:cNvPr id="2" name="Group 1"/>
          <p:cNvGrpSpPr/>
          <p:nvPr/>
        </p:nvGrpSpPr>
        <p:grpSpPr>
          <a:xfrm>
            <a:off x="4557260" y="6263693"/>
            <a:ext cx="3327085" cy="539639"/>
            <a:chOff x="4390282" y="6255742"/>
            <a:chExt cx="3327085" cy="539639"/>
          </a:xfrm>
        </p:grpSpPr>
        <p:sp>
          <p:nvSpPr>
            <p:cNvPr id="21" name="Windows 10"/>
            <p:cNvSpPr>
              <a:spLocks noChangeAspect="1" noEditPoints="1"/>
            </p:cNvSpPr>
            <p:nvPr/>
          </p:nvSpPr>
          <p:spPr bwMode="auto">
            <a:xfrm>
              <a:off x="5821311" y="6331462"/>
              <a:ext cx="1896056" cy="354332"/>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525252"/>
            </a:solidFill>
            <a:ln>
              <a:noFill/>
            </a:ln>
            <a:extLst/>
          </p:spPr>
          <p:txBody>
            <a:bodyPr vert="horz" wrap="square" lIns="91414" tIns="45706" rIns="91414" bIns="45706" numCol="1" anchor="t" anchorCtr="0" compatLnSpc="1">
              <a:prstTxWarp prst="textNoShape">
                <a:avLst/>
              </a:prstTxWarp>
            </a:bodyPr>
            <a:lstStyle/>
            <a:p>
              <a:pPr defTabSz="932384"/>
              <a:endParaRPr lang="en-US">
                <a:solidFill>
                  <a:srgbClr val="FFFFFF"/>
                </a:solidFill>
              </a:endParaRPr>
            </a:p>
          </p:txBody>
        </p:sp>
        <p:sp>
          <p:nvSpPr>
            <p:cNvPr id="37" name="TextBox 36"/>
            <p:cNvSpPr txBox="1"/>
            <p:nvPr/>
          </p:nvSpPr>
          <p:spPr>
            <a:xfrm>
              <a:off x="4390282" y="6255742"/>
              <a:ext cx="1510540" cy="539639"/>
            </a:xfrm>
            <a:prstGeom prst="rect">
              <a:avLst/>
            </a:prstGeom>
          </p:spPr>
          <p:txBody>
            <a:bodyPr vert="horz" wrap="square" lIns="93260" tIns="93260" rIns="93260" bIns="93260" rtlCol="0" anchor="t">
              <a:noAutofit/>
            </a:bodyPr>
            <a:lstStyle/>
            <a:p>
              <a:pPr algn="ctr" defTabSz="932597"/>
              <a:r>
                <a:rPr lang="en-US" sz="2000" b="1" dirty="0">
                  <a:solidFill>
                    <a:srgbClr val="525252"/>
                  </a:solidFill>
                  <a:ea typeface="Segoe UI" pitchFamily="34" charset="0"/>
                  <a:cs typeface="Segoe UI Semibold" panose="020B0702040204020203" pitchFamily="34" charset="0"/>
                </a:rPr>
                <a:t>Built into         </a:t>
              </a:r>
              <a:endParaRPr lang="en-US" sz="2000" dirty="0">
                <a:solidFill>
                  <a:srgbClr val="525252"/>
                </a:solidFill>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9799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392" y="178129"/>
            <a:ext cx="11889564" cy="917575"/>
          </a:xfrm>
        </p:spPr>
        <p:txBody>
          <a:bodyPr/>
          <a:lstStyle/>
          <a:p>
            <a:r>
              <a:rPr lang="en-US" sz="5400" dirty="0"/>
              <a:t>Indications Of Attack (IOAs)</a:t>
            </a:r>
            <a:endParaRPr lang="en-US" dirty="0"/>
          </a:p>
        </p:txBody>
      </p:sp>
      <p:sp>
        <p:nvSpPr>
          <p:cNvPr id="8" name="Rectangle 7"/>
          <p:cNvSpPr/>
          <p:nvPr/>
        </p:nvSpPr>
        <p:spPr>
          <a:xfrm>
            <a:off x="4873" y="1221851"/>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14" name="Rectangle 13"/>
          <p:cNvSpPr/>
          <p:nvPr/>
        </p:nvSpPr>
        <p:spPr>
          <a:xfrm>
            <a:off x="503237" y="1443751"/>
            <a:ext cx="7162800" cy="584519"/>
          </a:xfrm>
          <a:prstGeom prst="rect">
            <a:avLst/>
          </a:prstGeom>
        </p:spPr>
        <p:txBody>
          <a:bodyPr wrap="square">
            <a:spAutoFit/>
          </a:bodyPr>
          <a:lstStyle/>
          <a:p>
            <a:pPr defTabSz="914224">
              <a:defRPr/>
            </a:pPr>
            <a:r>
              <a:rPr lang="en-US" sz="1599" b="1" kern="0" dirty="0">
                <a:solidFill>
                  <a:srgbClr val="505050"/>
                </a:solidFill>
              </a:rPr>
              <a:t>Monitoring “What (whom) we don’t recognize – yet”</a:t>
            </a:r>
          </a:p>
          <a:p>
            <a:pPr defTabSz="914224">
              <a:defRPr/>
            </a:pPr>
            <a:r>
              <a:rPr lang="en-US" sz="1599" kern="0" dirty="0">
                <a:solidFill>
                  <a:srgbClr val="505050"/>
                </a:solidFill>
              </a:rPr>
              <a:t>Generic IOA Dictionary of attack-stage behaviors, tools, and techniques</a:t>
            </a:r>
          </a:p>
        </p:txBody>
      </p:sp>
      <p:pic>
        <p:nvPicPr>
          <p:cNvPr id="3" name="Picture 2"/>
          <p:cNvPicPr>
            <a:picLocks noChangeAspect="1"/>
          </p:cNvPicPr>
          <p:nvPr/>
        </p:nvPicPr>
        <p:blipFill>
          <a:blip r:embed="rId3"/>
          <a:stretch>
            <a:fillRect/>
          </a:stretch>
        </p:blipFill>
        <p:spPr>
          <a:xfrm>
            <a:off x="399392" y="2159269"/>
            <a:ext cx="6277463" cy="4486036"/>
          </a:xfrm>
          <a:prstGeom prst="rect">
            <a:avLst/>
          </a:prstGeom>
        </p:spPr>
      </p:pic>
      <p:pic>
        <p:nvPicPr>
          <p:cNvPr id="4" name="Picture 3"/>
          <p:cNvPicPr>
            <a:picLocks noChangeAspect="1"/>
          </p:cNvPicPr>
          <p:nvPr/>
        </p:nvPicPr>
        <p:blipFill>
          <a:blip r:embed="rId4"/>
          <a:stretch>
            <a:fillRect/>
          </a:stretch>
        </p:blipFill>
        <p:spPr>
          <a:xfrm>
            <a:off x="7285037" y="3268662"/>
            <a:ext cx="3834716" cy="2883658"/>
          </a:xfrm>
          <a:prstGeom prst="rect">
            <a:avLst/>
          </a:prstGeom>
        </p:spPr>
      </p:pic>
    </p:spTree>
    <p:extLst>
      <p:ext uri="{BB962C8B-B14F-4D97-AF65-F5344CB8AC3E}">
        <p14:creationId xmlns:p14="http://schemas.microsoft.com/office/powerpoint/2010/main" val="29020365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392" y="178129"/>
            <a:ext cx="11889564" cy="917575"/>
          </a:xfrm>
        </p:spPr>
        <p:txBody>
          <a:bodyPr/>
          <a:lstStyle/>
          <a:p>
            <a:r>
              <a:rPr lang="en-US" sz="5400" dirty="0"/>
              <a:t>Indicators Of Compromise (IOCs)</a:t>
            </a:r>
            <a:endParaRPr lang="en-US" dirty="0"/>
          </a:p>
        </p:txBody>
      </p:sp>
      <p:sp>
        <p:nvSpPr>
          <p:cNvPr id="8" name="Rectangle 7"/>
          <p:cNvSpPr/>
          <p:nvPr/>
        </p:nvSpPr>
        <p:spPr>
          <a:xfrm>
            <a:off x="4873" y="1221851"/>
            <a:ext cx="12431602" cy="9326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grpSp>
        <p:nvGrpSpPr>
          <p:cNvPr id="11" name="Group 10"/>
          <p:cNvGrpSpPr/>
          <p:nvPr/>
        </p:nvGrpSpPr>
        <p:grpSpPr>
          <a:xfrm>
            <a:off x="6789485" y="2591513"/>
            <a:ext cx="5216778" cy="3986094"/>
            <a:chOff x="6842516" y="2125662"/>
            <a:chExt cx="5216778" cy="3986094"/>
          </a:xfrm>
        </p:grpSpPr>
        <p:pic>
          <p:nvPicPr>
            <p:cNvPr id="12" name="Picture 11"/>
            <p:cNvPicPr>
              <a:picLocks noChangeAspect="1"/>
            </p:cNvPicPr>
            <p:nvPr/>
          </p:nvPicPr>
          <p:blipFill>
            <a:blip r:embed="rId3"/>
            <a:stretch>
              <a:fillRect/>
            </a:stretch>
          </p:blipFill>
          <p:spPr>
            <a:xfrm>
              <a:off x="6842516" y="2386184"/>
              <a:ext cx="5216778" cy="3725572"/>
            </a:xfrm>
            <a:prstGeom prst="rect">
              <a:avLst/>
            </a:prstGeom>
            <a:ln>
              <a:solidFill>
                <a:srgbClr val="0078D7"/>
              </a:solidFill>
            </a:ln>
          </p:spPr>
        </p:pic>
        <p:sp>
          <p:nvSpPr>
            <p:cNvPr id="13" name="Rectangle 12"/>
            <p:cNvSpPr/>
            <p:nvPr/>
          </p:nvSpPr>
          <p:spPr>
            <a:xfrm>
              <a:off x="7894638" y="2125662"/>
              <a:ext cx="3276600" cy="276999"/>
            </a:xfrm>
            <a:prstGeom prst="rect">
              <a:avLst/>
            </a:prstGeom>
          </p:spPr>
          <p:txBody>
            <a:bodyPr wrap="square">
              <a:spAutoFit/>
            </a:bodyPr>
            <a:lstStyle/>
            <a:p>
              <a:pPr defTabSz="914224">
                <a:defRPr/>
              </a:pPr>
              <a:r>
                <a:rPr lang="en-US" sz="1200" kern="0" dirty="0">
                  <a:solidFill>
                    <a:sysClr val="windowText" lastClr="000000"/>
                  </a:solidFill>
                </a:rPr>
                <a:t>Strontium IOCs – files and spoofed domains</a:t>
              </a:r>
            </a:p>
          </p:txBody>
        </p:sp>
      </p:grpSp>
      <p:sp>
        <p:nvSpPr>
          <p:cNvPr id="14" name="Rectangle 13"/>
          <p:cNvSpPr/>
          <p:nvPr/>
        </p:nvSpPr>
        <p:spPr>
          <a:xfrm>
            <a:off x="503237" y="1443751"/>
            <a:ext cx="6407527" cy="584519"/>
          </a:xfrm>
          <a:prstGeom prst="rect">
            <a:avLst/>
          </a:prstGeom>
        </p:spPr>
        <p:txBody>
          <a:bodyPr wrap="square">
            <a:spAutoFit/>
          </a:bodyPr>
          <a:lstStyle/>
          <a:p>
            <a:pPr defTabSz="914224">
              <a:defRPr/>
            </a:pPr>
            <a:r>
              <a:rPr lang="en-US" sz="1599" b="1" kern="0" dirty="0">
                <a:solidFill>
                  <a:srgbClr val="505050"/>
                </a:solidFill>
              </a:rPr>
              <a:t>Monitoring “What (who) we know”</a:t>
            </a:r>
          </a:p>
          <a:p>
            <a:pPr defTabSz="914224">
              <a:defRPr/>
            </a:pPr>
            <a:r>
              <a:rPr lang="en-US" sz="1599" kern="0" dirty="0">
                <a:solidFill>
                  <a:srgbClr val="505050"/>
                </a:solidFill>
              </a:rPr>
              <a:t>Threat Intelligence database of known adversary and campaign IOCs</a:t>
            </a:r>
          </a:p>
        </p:txBody>
      </p:sp>
      <p:pic>
        <p:nvPicPr>
          <p:cNvPr id="15" name="Picture 14"/>
          <p:cNvPicPr>
            <a:picLocks noChangeAspect="1"/>
          </p:cNvPicPr>
          <p:nvPr/>
        </p:nvPicPr>
        <p:blipFill>
          <a:blip r:embed="rId4"/>
          <a:stretch>
            <a:fillRect/>
          </a:stretch>
        </p:blipFill>
        <p:spPr>
          <a:xfrm>
            <a:off x="395169" y="2201862"/>
            <a:ext cx="6206830" cy="4448228"/>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826615" y="5071769"/>
            <a:ext cx="3170131" cy="1496321"/>
          </a:xfrm>
          <a:prstGeom prst="rect">
            <a:avLst/>
          </a:prstGeom>
          <a:ln>
            <a:solidFill>
              <a:srgbClr val="00B0F0"/>
            </a:solidFill>
          </a:ln>
        </p:spPr>
      </p:pic>
      <p:pic>
        <p:nvPicPr>
          <p:cNvPr id="17" name="Picture 16"/>
          <p:cNvPicPr>
            <a:picLocks noChangeAspect="1"/>
          </p:cNvPicPr>
          <p:nvPr/>
        </p:nvPicPr>
        <p:blipFill>
          <a:blip r:embed="rId6"/>
          <a:stretch>
            <a:fillRect/>
          </a:stretch>
        </p:blipFill>
        <p:spPr>
          <a:xfrm>
            <a:off x="1205479" y="4680041"/>
            <a:ext cx="708840" cy="783455"/>
          </a:xfrm>
          <a:prstGeom prst="rect">
            <a:avLst/>
          </a:prstGeom>
        </p:spPr>
      </p:pic>
    </p:spTree>
    <p:extLst>
      <p:ext uri="{BB962C8B-B14F-4D97-AF65-F5344CB8AC3E}">
        <p14:creationId xmlns:p14="http://schemas.microsoft.com/office/powerpoint/2010/main" val="38593547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6811" y="785291"/>
            <a:ext cx="9542127" cy="5392581"/>
          </a:xfrm>
          <a:prstGeom prst="rect">
            <a:avLst/>
          </a:prstGeom>
        </p:spPr>
      </p:pic>
    </p:spTree>
    <p:extLst>
      <p:ext uri="{BB962C8B-B14F-4D97-AF65-F5344CB8AC3E}">
        <p14:creationId xmlns:p14="http://schemas.microsoft.com/office/powerpoint/2010/main" val="1669880612"/>
      </p:ext>
    </p:extLst>
  </p:cSld>
  <p:clrMapOvr>
    <a:masterClrMapping/>
  </p:clrMapOvr>
  <p:transition>
    <p:fade/>
  </p:transition>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astSharedByUser xmlns="4a531b04-6090-4f07-81d2-e7d9285f981d">stevenj@microsoft.com</LastSharedByUser>
    <SharedWithUsers xmlns="4a531b04-6090-4f07-81d2-e7d9285f981d">
      <UserInfo>
        <DisplayName>Shohei Shinoda</DisplayName>
        <AccountId>128</AccountId>
        <AccountType/>
      </UserInfo>
    </SharedWithUsers>
    <LastSharedByTime xmlns="4a531b04-6090-4f07-81d2-e7d9285f981d">2016-09-21T04:03:10+00:00</LastSharedByTim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73CD2F0-106B-4087-9CF7-A5A21AA75C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531b04-6090-4f07-81d2-e7d9285f98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a531b04-6090-4f07-81d2-e7d9285f981d"/>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WTS-FY17-Series-Template</Template>
  <TotalTime>268</TotalTime>
  <Words>4361</Words>
  <Application>Microsoft Office PowerPoint</Application>
  <PresentationFormat>Custom</PresentationFormat>
  <Paragraphs>531</Paragraphs>
  <Slides>21</Slides>
  <Notes>19</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Consolas</vt:lpstr>
      <vt:lpstr>Segoe UI</vt:lpstr>
      <vt:lpstr>Segoe UI Light</vt:lpstr>
      <vt:lpstr>Segoe UI Semibold</vt:lpstr>
      <vt:lpstr>Segoe UI Semilight</vt:lpstr>
      <vt:lpstr>Wingdings</vt:lpstr>
      <vt:lpstr>WHITE TEMPLATE</vt:lpstr>
      <vt:lpstr>COLOR TEMPLATE</vt:lpstr>
      <vt:lpstr>Windows Tech Series Advanced Threat Protection</vt:lpstr>
      <vt:lpstr>Agenda</vt:lpstr>
      <vt:lpstr>PowerPoint Presentation</vt:lpstr>
      <vt:lpstr>PowerPoint Presentation</vt:lpstr>
      <vt:lpstr>PowerPoint Presentation</vt:lpstr>
      <vt:lpstr>PowerPoint Presentation</vt:lpstr>
      <vt:lpstr>Indications Of Attack (IOAs)</vt:lpstr>
      <vt:lpstr>Indicators Of Compromise (IOCs)</vt:lpstr>
      <vt:lpstr>PowerPoint Presentation</vt:lpstr>
      <vt:lpstr>PowerPoint Presentation</vt:lpstr>
      <vt:lpstr>What have we seen</vt:lpstr>
      <vt:lpstr>PowerPoint Presentation</vt:lpstr>
      <vt:lpstr>PowerPoint Presentation</vt:lpstr>
      <vt:lpstr>PowerPoint Presentation</vt:lpstr>
      <vt:lpstr>PowerPoint Presentation</vt:lpstr>
      <vt:lpstr>Data and Compliance </vt:lpstr>
      <vt:lpstr>PowerPoint Presentation</vt:lpstr>
      <vt:lpstr>Market Opportunity - 2013-2019 ($M) </vt:lpstr>
      <vt:lpstr>            Endpoint Detection &amp; Response (EDR)</vt:lpstr>
      <vt:lpstr>Market Opportunity – Windows Defender ATP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13</cp:revision>
  <dcterms:created xsi:type="dcterms:W3CDTF">2016-07-18T23:01:25Z</dcterms:created>
  <dcterms:modified xsi:type="dcterms:W3CDTF">2016-10-26T21:55:46Z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